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4" r:id="rId8"/>
    <p:sldId id="266" r:id="rId9"/>
    <p:sldId id="269" r:id="rId10"/>
    <p:sldId id="271" r:id="rId11"/>
    <p:sldId id="273" r:id="rId12"/>
    <p:sldId id="272" r:id="rId13"/>
    <p:sldId id="288" r:id="rId14"/>
    <p:sldId id="293" r:id="rId15"/>
    <p:sldId id="292" r:id="rId16"/>
    <p:sldId id="294" r:id="rId17"/>
    <p:sldId id="290" r:id="rId18"/>
    <p:sldId id="284" r:id="rId19"/>
    <p:sldId id="295" r:id="rId20"/>
    <p:sldId id="296" r:id="rId21"/>
    <p:sldId id="270" r:id="rId22"/>
    <p:sldId id="289" r:id="rId23"/>
    <p:sldId id="291" r:id="rId24"/>
    <p:sldId id="285" r:id="rId25"/>
    <p:sldId id="286" r:id="rId26"/>
    <p:sldId id="287" r:id="rId27"/>
    <p:sldId id="281" r:id="rId28"/>
    <p:sldId id="282" r:id="rId29"/>
    <p:sldId id="280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8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97" autoAdjust="0"/>
    <p:restoredTop sz="94660"/>
  </p:normalViewPr>
  <p:slideViewPr>
    <p:cSldViewPr snapToGrid="0">
      <p:cViewPr varScale="1">
        <p:scale>
          <a:sx n="72" d="100"/>
          <a:sy n="72" d="100"/>
        </p:scale>
        <p:origin x="129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BF7A4-B69C-415D-8D0C-C6989EAAAFD1}" type="datetimeFigureOut">
              <a:rPr lang="es-ES" smtClean="0"/>
              <a:t>19/05/2023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1228" y="5441951"/>
            <a:ext cx="3086100" cy="365125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DFEAE-1713-4C71-A355-F5D06E70764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6433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BF7A4-B69C-415D-8D0C-C6989EAAAFD1}" type="datetimeFigureOut">
              <a:rPr lang="es-ES" smtClean="0"/>
              <a:t>19/05/2023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DFEAE-1713-4C71-A355-F5D06E70764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3746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BF7A4-B69C-415D-8D0C-C6989EAAAFD1}" type="datetimeFigureOut">
              <a:rPr lang="es-ES" smtClean="0"/>
              <a:t>19/05/2023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DFEAE-1713-4C71-A355-F5D06E70764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3420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BF7A4-B69C-415D-8D0C-C6989EAAAFD1}" type="datetimeFigureOut">
              <a:rPr lang="es-ES" smtClean="0"/>
              <a:t>19/05/2023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DFEAE-1713-4C71-A355-F5D06E70764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9748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BF7A4-B69C-415D-8D0C-C6989EAAAFD1}" type="datetimeFigureOut">
              <a:rPr lang="es-ES" smtClean="0"/>
              <a:t>19/05/2023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DFEAE-1713-4C71-A355-F5D06E70764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3899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BF7A4-B69C-415D-8D0C-C6989EAAAFD1}" type="datetimeFigureOut">
              <a:rPr lang="es-ES" smtClean="0"/>
              <a:t>19/05/2023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DFEAE-1713-4C71-A355-F5D06E70764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5504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BF7A4-B69C-415D-8D0C-C6989EAAAFD1}" type="datetimeFigureOut">
              <a:rPr lang="es-ES" smtClean="0"/>
              <a:t>19/05/2023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DFEAE-1713-4C71-A355-F5D06E70764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2411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BF7A4-B69C-415D-8D0C-C6989EAAAFD1}" type="datetimeFigureOut">
              <a:rPr lang="es-ES" smtClean="0"/>
              <a:t>19/05/2023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DFEAE-1713-4C71-A355-F5D06E70764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0961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BF7A4-B69C-415D-8D0C-C6989EAAAFD1}" type="datetimeFigureOut">
              <a:rPr lang="es-ES" smtClean="0"/>
              <a:t>19/05/2023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DFEAE-1713-4C71-A355-F5D06E70764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3203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BF7A4-B69C-415D-8D0C-C6989EAAAFD1}" type="datetimeFigureOut">
              <a:rPr lang="es-ES" smtClean="0"/>
              <a:t>19/05/2023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DFEAE-1713-4C71-A355-F5D06E70764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2680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BF7A4-B69C-415D-8D0C-C6989EAAAFD1}" type="datetimeFigureOut">
              <a:rPr lang="es-ES" smtClean="0"/>
              <a:t>19/05/2023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DFEAE-1713-4C71-A355-F5D06E70764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7299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FBF7A4-B69C-415D-8D0C-C6989EAAAFD1}" type="datetimeFigureOut">
              <a:rPr lang="es-ES" smtClean="0"/>
              <a:t>19/05/2023</a:t>
            </a:fld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0C94B57-FE16-4719-8A8B-BDC0916241F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223846" y="6210519"/>
            <a:ext cx="1530229" cy="627942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1DFEAE-1713-4C71-A355-F5D06E70764D}" type="slidenum">
              <a:rPr lang="es-ES" smtClean="0"/>
              <a:t>‹Nº›</a:t>
            </a:fld>
            <a:endParaRPr lang="es-E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CD437FC-3F6F-442A-9FAE-C0A83C9F1B9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175243" y="6176963"/>
            <a:ext cx="1048603" cy="62794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EEB5979-3C17-4D77-A628-ED46EA87CB4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207"/>
            <a:ext cx="9144000" cy="62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622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38.png"/><Relationship Id="rId16" Type="http://schemas.openxmlformats.org/officeDocument/2006/relationships/image" Target="../media/image5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0.tiff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577393E-382B-47F1-8D66-AD466589E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4414"/>
            <a:ext cx="9076268" cy="510728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6879E7F-671C-45F3-9670-67D724353D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32" y="2430051"/>
            <a:ext cx="7162801" cy="1461030"/>
          </a:xfrm>
          <a:noFill/>
        </p:spPr>
        <p:txBody>
          <a:bodyPr/>
          <a:lstStyle/>
          <a:p>
            <a:pPr algn="l"/>
            <a:r>
              <a:rPr lang="es-ES" sz="4800" dirty="0">
                <a:solidFill>
                  <a:schemeClr val="bg1"/>
                </a:solidFill>
                <a:latin typeface="Gill Sans MT" panose="020B0502020104020203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CUSTODIA</a:t>
            </a:r>
            <a:r>
              <a:rPr lang="es-ES" sz="4800" dirty="0">
                <a:solidFill>
                  <a:schemeClr val="bg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 LOS RÍOS DE GRANADA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01277013-467E-4015-9CEA-11D1CFF6F9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84406" y="4296196"/>
            <a:ext cx="6858000" cy="1655762"/>
          </a:xfrm>
        </p:spPr>
        <p:txBody>
          <a:bodyPr>
            <a:normAutofit/>
          </a:bodyPr>
          <a:lstStyle/>
          <a:p>
            <a:r>
              <a:rPr lang="es-ES" sz="2400" dirty="0">
                <a:solidFill>
                  <a:schemeClr val="bg1"/>
                </a:solidFill>
                <a:latin typeface="Gill Sans MT" panose="020B0502020104020203" pitchFamily="34" charset="0"/>
              </a:rPr>
              <a:t>Proyecto de restauración de ecosistemas fluviales y de reducción del riesgo de inundación en tres entornos fluviales de la provincia de Granada: Río Genil, Río Cubillas y Río Guadalfeo.</a:t>
            </a:r>
          </a:p>
          <a:p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487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21C3ADF-12A5-4C0C-8CA6-9E1AF97800CB}"/>
              </a:ext>
            </a:extLst>
          </p:cNvPr>
          <p:cNvSpPr txBox="1"/>
          <p:nvPr/>
        </p:nvSpPr>
        <p:spPr>
          <a:xfrm>
            <a:off x="461433" y="1159933"/>
            <a:ext cx="822113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/>
              <a:t>CUSTODIA LOS RÍOS DE GRANADA (2022-2025)</a:t>
            </a:r>
          </a:p>
          <a:p>
            <a:pPr algn="ctr"/>
            <a:endParaRPr lang="es-ES" sz="2000" b="1" dirty="0"/>
          </a:p>
          <a:p>
            <a:r>
              <a:rPr lang="es-ES" sz="2000" b="1" u="sng" dirty="0"/>
              <a:t>OBJETIVO GENERAL</a:t>
            </a:r>
            <a:r>
              <a:rPr lang="es-ES" sz="2000" dirty="0"/>
              <a:t>: </a:t>
            </a:r>
            <a:r>
              <a:rPr lang="es-ES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apoyar a los pequeños municipios de la provincia en la restauración de los tramos urbanos de sus ecosistemas fluviales aportando mejoras que reduzcan los riesgos de inundación y acercando a la población a sus valores ecológicos y socioculturales.</a:t>
            </a:r>
            <a:r>
              <a:rPr lang="es-E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endParaRPr lang="es-ES" sz="20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4ABB27A-A1D4-49B8-B51F-E8079A3E3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488" y="3201316"/>
            <a:ext cx="1597290" cy="248738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45B455A-927B-41A9-A040-BB5405151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2782" y="3280400"/>
            <a:ext cx="3328704" cy="157290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01CEED3-17F4-4402-AE8C-E4B9C6C7EF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086" y="5174844"/>
            <a:ext cx="3204000" cy="22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587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01B66F2-B52D-4D27-B80A-8A1ADF6BA832}"/>
              </a:ext>
            </a:extLst>
          </p:cNvPr>
          <p:cNvSpPr txBox="1"/>
          <p:nvPr/>
        </p:nvSpPr>
        <p:spPr>
          <a:xfrm>
            <a:off x="330199" y="1582890"/>
            <a:ext cx="8314267" cy="4985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_tradnl" dirty="0">
                <a:effectLst/>
                <a:ea typeface="Times New Roman" panose="02020603050405020304" pitchFamily="18" charset="0"/>
              </a:rPr>
              <a:t>Selección de ríos de la provincia de Granada que supongan </a:t>
            </a:r>
            <a:r>
              <a:rPr lang="es-ES_tradnl" b="1" dirty="0">
                <a:effectLst/>
                <a:ea typeface="Times New Roman" panose="02020603050405020304" pitchFamily="18" charset="0"/>
              </a:rPr>
              <a:t>mejora de la conectividad ecológica y reduzcan la fragmentación de hábitat </a:t>
            </a:r>
            <a:r>
              <a:rPr lang="es-ES_tradnl" dirty="0">
                <a:effectLst/>
                <a:ea typeface="Times New Roman" panose="02020603050405020304" pitchFamily="18" charset="0"/>
              </a:rPr>
              <a:t>(altos valores ecológicos).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_tradnl" dirty="0">
              <a:effectLst/>
              <a:ea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_tradnl" dirty="0">
                <a:effectLst/>
                <a:ea typeface="Times New Roman" panose="02020603050405020304" pitchFamily="18" charset="0"/>
              </a:rPr>
              <a:t>Presencia directa de </a:t>
            </a:r>
            <a:r>
              <a:rPr lang="es-ES_tradnl" b="1" dirty="0">
                <a:effectLst/>
                <a:ea typeface="Times New Roman" panose="02020603050405020304" pitchFamily="18" charset="0"/>
              </a:rPr>
              <a:t>cauce en tramo urbano </a:t>
            </a:r>
            <a:r>
              <a:rPr lang="es-ES_tradnl" dirty="0">
                <a:effectLst/>
                <a:ea typeface="Times New Roman" panose="02020603050405020304" pitchFamily="18" charset="0"/>
              </a:rPr>
              <a:t>(donde el mantenimiento del estado del río es competencia municipal) y el impacto del proyecto es directo sobre la población.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_tradnl" dirty="0">
              <a:ea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_tradnl" dirty="0">
                <a:effectLst/>
                <a:ea typeface="Times New Roman" panose="02020603050405020304" pitchFamily="18" charset="0"/>
              </a:rPr>
              <a:t>Cauces con </a:t>
            </a:r>
            <a:r>
              <a:rPr lang="es-ES_tradnl" b="1" dirty="0">
                <a:effectLst/>
                <a:ea typeface="Times New Roman" panose="02020603050405020304" pitchFamily="18" charset="0"/>
              </a:rPr>
              <a:t>jerarquía hídrica superior o igual a 4</a:t>
            </a:r>
            <a:r>
              <a:rPr lang="es-ES_tradnl" dirty="0">
                <a:effectLst/>
                <a:ea typeface="Times New Roman" panose="02020603050405020304" pitchFamily="18" charset="0"/>
              </a:rPr>
              <a:t> (lo que garantiza que sean tramos con aguas permanentes) y permita una mayor implicación de la población.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_tradnl" dirty="0">
              <a:ea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_tradnl" dirty="0">
                <a:effectLst/>
                <a:ea typeface="Times New Roman" panose="02020603050405020304" pitchFamily="18" charset="0"/>
              </a:rPr>
              <a:t>Áreas de </a:t>
            </a:r>
            <a:r>
              <a:rPr lang="es-ES_tradnl" b="1" dirty="0">
                <a:effectLst/>
                <a:ea typeface="Times New Roman" panose="02020603050405020304" pitchFamily="18" charset="0"/>
              </a:rPr>
              <a:t>Riesgo Potencial de Inundación</a:t>
            </a:r>
            <a:r>
              <a:rPr lang="es-ES_tradnl" dirty="0">
                <a:effectLst/>
                <a:ea typeface="Times New Roman" panose="02020603050405020304" pitchFamily="18" charset="0"/>
              </a:rPr>
              <a:t> (en base a la información cartográfica  de los órganos de cuenca: CHG y Junta de Andalucía).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_tradnl" dirty="0">
              <a:effectLst/>
              <a:ea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_tradnl" dirty="0">
                <a:effectLst/>
                <a:ea typeface="Times New Roman" panose="02020603050405020304" pitchFamily="18" charset="0"/>
              </a:rPr>
              <a:t>Municipios de </a:t>
            </a:r>
            <a:r>
              <a:rPr lang="es-ES_tradnl" b="1" dirty="0">
                <a:effectLst/>
                <a:ea typeface="Times New Roman" panose="02020603050405020304" pitchFamily="18" charset="0"/>
              </a:rPr>
              <a:t>menos de 15.000 habitantes </a:t>
            </a:r>
            <a:r>
              <a:rPr lang="es-ES_tradnl" dirty="0">
                <a:effectLst/>
                <a:ea typeface="Times New Roman" panose="02020603050405020304" pitchFamily="18" charset="0"/>
              </a:rPr>
              <a:t>(garantizando así el apoyo por parte de la Diputación a los municipios con menos recursos económicos y técnicos). </a:t>
            </a:r>
          </a:p>
          <a:p>
            <a:pPr marL="342900" indent="-342900">
              <a:buFontTx/>
              <a:buAutoNum type="arabicParenR"/>
            </a:pPr>
            <a:endParaRPr lang="es-ES_tradnl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AutoNum type="arabicParenR"/>
            </a:pPr>
            <a:endParaRPr lang="es-ES_tradnl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381469C-971D-4277-97F2-F1C2E560141B}"/>
              </a:ext>
            </a:extLst>
          </p:cNvPr>
          <p:cNvSpPr txBox="1"/>
          <p:nvPr/>
        </p:nvSpPr>
        <p:spPr>
          <a:xfrm>
            <a:off x="550333" y="1049867"/>
            <a:ext cx="6510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Selección de nuevos tramos:</a:t>
            </a:r>
          </a:p>
        </p:txBody>
      </p:sp>
    </p:spTree>
    <p:extLst>
      <p:ext uri="{BB962C8B-B14F-4D97-AF65-F5344CB8AC3E}">
        <p14:creationId xmlns:p14="http://schemas.microsoft.com/office/powerpoint/2010/main" val="3763131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B7504EA-BAAB-46B8-BC97-66911910C7D7}"/>
              </a:ext>
            </a:extLst>
          </p:cNvPr>
          <p:cNvSpPr txBox="1"/>
          <p:nvPr/>
        </p:nvSpPr>
        <p:spPr>
          <a:xfrm>
            <a:off x="359508" y="1420917"/>
            <a:ext cx="84249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dirty="0">
                <a:effectLst/>
                <a:ea typeface="Times New Roman" panose="02020603050405020304" pitchFamily="18" charset="0"/>
              </a:rPr>
              <a:t>El trabajo se centrará en 3 tramos urbanos del </a:t>
            </a:r>
            <a:r>
              <a:rPr lang="es-ES_tradnl" b="1" dirty="0">
                <a:effectLst/>
                <a:ea typeface="Times New Roman" panose="02020603050405020304" pitchFamily="18" charset="0"/>
              </a:rPr>
              <a:t>río Cubillas</a:t>
            </a:r>
            <a:r>
              <a:rPr lang="es-ES_tradnl" dirty="0">
                <a:effectLst/>
                <a:ea typeface="Times New Roman" panose="02020603050405020304" pitchFamily="18" charset="0"/>
              </a:rPr>
              <a:t> muy significativos para nuestra provincia: 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38840EB9-F28F-4605-AE7B-5A35B911D0F1}"/>
              </a:ext>
            </a:extLst>
          </p:cNvPr>
          <p:cNvSpPr txBox="1">
            <a:spLocks/>
          </p:cNvSpPr>
          <p:nvPr/>
        </p:nvSpPr>
        <p:spPr>
          <a:xfrm>
            <a:off x="213165" y="1000805"/>
            <a:ext cx="2817901" cy="353862"/>
          </a:xfrm>
          <a:prstGeom prst="rect">
            <a:avLst/>
          </a:prstGeom>
          <a:ln w="28575">
            <a:solidFill>
              <a:srgbClr val="0070C0"/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000" b="1" dirty="0">
                <a:solidFill>
                  <a:srgbClr val="0070C0"/>
                </a:solidFill>
                <a:latin typeface="+mn-lt"/>
              </a:rPr>
              <a:t>ÁMBITO TERRITORIAL</a:t>
            </a:r>
          </a:p>
        </p:txBody>
      </p:sp>
      <p:pic>
        <p:nvPicPr>
          <p:cNvPr id="12" name="Imagen 11" descr="Mapa&#10;&#10;Descripción generada automáticamente">
            <a:extLst>
              <a:ext uri="{FF2B5EF4-FFF2-40B4-BE49-F238E27FC236}">
                <a16:creationId xmlns:a16="http://schemas.microsoft.com/office/drawing/2014/main" id="{988E75E3-A560-40E7-BBFA-883808190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48" y="2012657"/>
            <a:ext cx="5624362" cy="4179572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3BC28C18-1626-471E-919C-F86B316304CC}"/>
              </a:ext>
            </a:extLst>
          </p:cNvPr>
          <p:cNvSpPr/>
          <p:nvPr/>
        </p:nvSpPr>
        <p:spPr>
          <a:xfrm>
            <a:off x="4111275" y="4747547"/>
            <a:ext cx="864704" cy="52014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ysClr val="windowText" lastClr="000000"/>
                </a:solidFill>
              </a:rPr>
              <a:t>Pinos Puente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0B17809B-4799-464A-BF62-1479F8BCE88D}"/>
              </a:ext>
            </a:extLst>
          </p:cNvPr>
          <p:cNvSpPr/>
          <p:nvPr/>
        </p:nvSpPr>
        <p:spPr>
          <a:xfrm>
            <a:off x="5644319" y="3924709"/>
            <a:ext cx="1103535" cy="30087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Deifontes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65A19D2-3234-4095-B1EE-4187BB3DB1BD}"/>
              </a:ext>
            </a:extLst>
          </p:cNvPr>
          <p:cNvSpPr txBox="1"/>
          <p:nvPr/>
        </p:nvSpPr>
        <p:spPr>
          <a:xfrm>
            <a:off x="6196087" y="3162446"/>
            <a:ext cx="944998" cy="3693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/>
              <a:t>Iznalloz</a:t>
            </a:r>
          </a:p>
        </p:txBody>
      </p:sp>
      <p:graphicFrame>
        <p:nvGraphicFramePr>
          <p:cNvPr id="8" name="Tabla 3">
            <a:extLst>
              <a:ext uri="{FF2B5EF4-FFF2-40B4-BE49-F238E27FC236}">
                <a16:creationId xmlns:a16="http://schemas.microsoft.com/office/drawing/2014/main" id="{C0E7228E-50FB-4AC7-B4DD-974D3B4999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5267868"/>
              </p:ext>
            </p:extLst>
          </p:nvPr>
        </p:nvGraphicFramePr>
        <p:xfrm>
          <a:off x="27296" y="3068440"/>
          <a:ext cx="2956366" cy="1548769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750627">
                  <a:extLst>
                    <a:ext uri="{9D8B030D-6E8A-4147-A177-3AD203B41FA5}">
                      <a16:colId xmlns:a16="http://schemas.microsoft.com/office/drawing/2014/main" val="4011741979"/>
                    </a:ext>
                  </a:extLst>
                </a:gridCol>
                <a:gridCol w="1107872">
                  <a:extLst>
                    <a:ext uri="{9D8B030D-6E8A-4147-A177-3AD203B41FA5}">
                      <a16:colId xmlns:a16="http://schemas.microsoft.com/office/drawing/2014/main" val="1590792732"/>
                    </a:ext>
                  </a:extLst>
                </a:gridCol>
                <a:gridCol w="1097867">
                  <a:extLst>
                    <a:ext uri="{9D8B030D-6E8A-4147-A177-3AD203B41FA5}">
                      <a16:colId xmlns:a16="http://schemas.microsoft.com/office/drawing/2014/main" val="4161786664"/>
                    </a:ext>
                  </a:extLst>
                </a:gridCol>
              </a:tblGrid>
              <a:tr h="453875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Río y Tramo</a:t>
                      </a:r>
                      <a:endParaRPr lang="es-ES" sz="1200" i="1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Núcleos Urbanos del Área de Influencia</a:t>
                      </a:r>
                      <a:endParaRPr lang="es-ES" sz="1200" i="1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Tipo de actuaciones</a:t>
                      </a:r>
                      <a:endParaRPr lang="es-ES" sz="1200" i="1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8270757"/>
                  </a:ext>
                </a:extLst>
              </a:tr>
              <a:tr h="725809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Río Cubillas</a:t>
                      </a:r>
                      <a:endParaRPr lang="es-ES" sz="12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dirty="0"/>
                        <a:t>Iznalloz</a:t>
                      </a:r>
                    </a:p>
                    <a:p>
                      <a:r>
                        <a:rPr lang="es-ES" sz="1200" dirty="0"/>
                        <a:t>Deifontes</a:t>
                      </a:r>
                    </a:p>
                    <a:p>
                      <a:r>
                        <a:rPr lang="es-ES" sz="1200" dirty="0"/>
                        <a:t>Pinos Puente</a:t>
                      </a:r>
                      <a:endParaRPr lang="es-ES" sz="12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dirty="0"/>
                    </a:p>
                    <a:p>
                      <a:pPr algn="ctr"/>
                      <a:r>
                        <a:rPr lang="es-ES" sz="1200" dirty="0"/>
                        <a:t>Tipo A/ Tipo C</a:t>
                      </a:r>
                      <a:endParaRPr lang="es-ES" sz="12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88868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8678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>
            <a:extLst>
              <a:ext uri="{FF2B5EF4-FFF2-40B4-BE49-F238E27FC236}">
                <a16:creationId xmlns:a16="http://schemas.microsoft.com/office/drawing/2014/main" id="{EA6CC7DA-3206-472D-A4C6-ED55C1FAD8B6}"/>
              </a:ext>
            </a:extLst>
          </p:cNvPr>
          <p:cNvSpPr txBox="1">
            <a:spLocks/>
          </p:cNvSpPr>
          <p:nvPr/>
        </p:nvSpPr>
        <p:spPr>
          <a:xfrm>
            <a:off x="39726" y="792123"/>
            <a:ext cx="3672465" cy="353862"/>
          </a:xfrm>
          <a:prstGeom prst="rect">
            <a:avLst/>
          </a:prstGeom>
          <a:ln w="28575">
            <a:solidFill>
              <a:srgbClr val="0070C0"/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1800" b="1" dirty="0">
                <a:solidFill>
                  <a:srgbClr val="0070C0"/>
                </a:solidFill>
                <a:latin typeface="+mn-lt"/>
              </a:rPr>
              <a:t>Tramo seleccionado en Deifontes</a:t>
            </a:r>
          </a:p>
        </p:txBody>
      </p:sp>
      <p:pic>
        <p:nvPicPr>
          <p:cNvPr id="2" name="Grabación de pantalla 1">
            <a:hlinkClick r:id="" action="ppaction://media"/>
            <a:extLst>
              <a:ext uri="{FF2B5EF4-FFF2-40B4-BE49-F238E27FC236}">
                <a16:creationId xmlns:a16="http://schemas.microsoft.com/office/drawing/2014/main" id="{6B8E76CF-6A0F-4319-AC79-60892B5B12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726" y="1172489"/>
            <a:ext cx="9144000" cy="51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0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4DBA377-6E24-42CB-8B3F-FF6D10C78DA6}"/>
              </a:ext>
            </a:extLst>
          </p:cNvPr>
          <p:cNvSpPr txBox="1"/>
          <p:nvPr/>
        </p:nvSpPr>
        <p:spPr>
          <a:xfrm>
            <a:off x="2061884" y="5869830"/>
            <a:ext cx="5020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Río Cubillas en el vado del Nacimiento de Deifontes</a:t>
            </a:r>
          </a:p>
        </p:txBody>
      </p:sp>
      <p:pic>
        <p:nvPicPr>
          <p:cNvPr id="11" name="Imagen 10" descr="Un puente de piedra&#10;&#10;Descripción generada automáticamente">
            <a:extLst>
              <a:ext uri="{FF2B5EF4-FFF2-40B4-BE49-F238E27FC236}">
                <a16:creationId xmlns:a16="http://schemas.microsoft.com/office/drawing/2014/main" id="{52F0C2B2-D62C-452F-95F1-9C9785508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755" y="815963"/>
            <a:ext cx="6738488" cy="505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023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18D8F43C-DD03-4E63-BCBD-3C229D711F78}"/>
              </a:ext>
            </a:extLst>
          </p:cNvPr>
          <p:cNvSpPr txBox="1"/>
          <p:nvPr/>
        </p:nvSpPr>
        <p:spPr>
          <a:xfrm>
            <a:off x="2061884" y="5869830"/>
            <a:ext cx="5020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Río Cubillas en el vado del Nacimiento de Deifontes</a:t>
            </a:r>
          </a:p>
        </p:txBody>
      </p:sp>
      <p:pic>
        <p:nvPicPr>
          <p:cNvPr id="7" name="Imagen 6" descr="Imagen que contiene exterior, roca, pequeño, parado&#10;&#10;Descripción generada automáticamente">
            <a:extLst>
              <a:ext uri="{FF2B5EF4-FFF2-40B4-BE49-F238E27FC236}">
                <a16:creationId xmlns:a16="http://schemas.microsoft.com/office/drawing/2014/main" id="{3B6F42D9-C656-49E3-977C-71151CAD43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007" y="987343"/>
            <a:ext cx="6509982" cy="488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6278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jardín con árboles&#10;&#10;Descripción generada automáticamente con confianza media">
            <a:extLst>
              <a:ext uri="{FF2B5EF4-FFF2-40B4-BE49-F238E27FC236}">
                <a16:creationId xmlns:a16="http://schemas.microsoft.com/office/drawing/2014/main" id="{2DB6FFC2-7B46-453A-91CF-AF7B25634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6" y="1099474"/>
            <a:ext cx="6043600" cy="4532700"/>
          </a:xfrm>
          <a:prstGeom prst="rect">
            <a:avLst/>
          </a:prstGeom>
        </p:spPr>
      </p:pic>
      <p:pic>
        <p:nvPicPr>
          <p:cNvPr id="7" name="Imagen 6" descr="Un árbol con hojas verdes&#10;&#10;Descripción generada automáticamente con confianza media">
            <a:extLst>
              <a:ext uri="{FF2B5EF4-FFF2-40B4-BE49-F238E27FC236}">
                <a16:creationId xmlns:a16="http://schemas.microsoft.com/office/drawing/2014/main" id="{C3234B59-9773-4F03-92A0-C211FA10C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540" y="1099474"/>
            <a:ext cx="2587484" cy="45327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04EA110-F24A-425F-AA34-2794431B4B85}"/>
              </a:ext>
            </a:extLst>
          </p:cNvPr>
          <p:cNvSpPr txBox="1"/>
          <p:nvPr/>
        </p:nvSpPr>
        <p:spPr>
          <a:xfrm>
            <a:off x="2061884" y="5869830"/>
            <a:ext cx="5020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Río Cubillas en el vado del Nacimiento de Deifontes</a:t>
            </a:r>
          </a:p>
        </p:txBody>
      </p:sp>
    </p:spTree>
    <p:extLst>
      <p:ext uri="{BB962C8B-B14F-4D97-AF65-F5344CB8AC3E}">
        <p14:creationId xmlns:p14="http://schemas.microsoft.com/office/powerpoint/2010/main" val="3527873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A49E3740-E710-431A-9739-2EF29C4E64F2}"/>
              </a:ext>
            </a:extLst>
          </p:cNvPr>
          <p:cNvSpPr txBox="1"/>
          <p:nvPr/>
        </p:nvSpPr>
        <p:spPr>
          <a:xfrm>
            <a:off x="2194407" y="5852565"/>
            <a:ext cx="4755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Río Cubillas a su paso por el puente de Deifontes</a:t>
            </a:r>
          </a:p>
        </p:txBody>
      </p:sp>
      <p:pic>
        <p:nvPicPr>
          <p:cNvPr id="3" name="Imagen 2" descr="Un río rodeado de árboles&#10;&#10;Descripción generada automáticamente">
            <a:extLst>
              <a:ext uri="{FF2B5EF4-FFF2-40B4-BE49-F238E27FC236}">
                <a16:creationId xmlns:a16="http://schemas.microsoft.com/office/drawing/2014/main" id="{746E6067-59D0-4A95-AF15-BF7EA39F8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165" y="886313"/>
            <a:ext cx="6621670" cy="496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9432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pasto, exterior, árbol, colina&#10;&#10;Descripción generada automáticamente">
            <a:extLst>
              <a:ext uri="{FF2B5EF4-FFF2-40B4-BE49-F238E27FC236}">
                <a16:creationId xmlns:a16="http://schemas.microsoft.com/office/drawing/2014/main" id="{123D1B69-9177-471C-A9F6-6F208C14E3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304" y="1049275"/>
            <a:ext cx="3570835" cy="4761113"/>
          </a:xfrm>
          <a:prstGeom prst="rect">
            <a:avLst/>
          </a:prstGeom>
        </p:spPr>
      </p:pic>
      <p:pic>
        <p:nvPicPr>
          <p:cNvPr id="7" name="Imagen 6" descr="Un jardín con plantas&#10;&#10;Descripción generada automáticamente con confianza baja">
            <a:extLst>
              <a:ext uri="{FF2B5EF4-FFF2-40B4-BE49-F238E27FC236}">
                <a16:creationId xmlns:a16="http://schemas.microsoft.com/office/drawing/2014/main" id="{79E582B0-8506-430A-949E-4FA7C9585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60" y="1049274"/>
            <a:ext cx="3570834" cy="4761112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220F60D-A6C4-43C9-A9E7-AFC70DDE0291}"/>
              </a:ext>
            </a:extLst>
          </p:cNvPr>
          <p:cNvSpPr txBox="1"/>
          <p:nvPr/>
        </p:nvSpPr>
        <p:spPr>
          <a:xfrm>
            <a:off x="2194407" y="5852565"/>
            <a:ext cx="4755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Río Cubillas a su paso por el puente de Deifontes</a:t>
            </a:r>
          </a:p>
        </p:txBody>
      </p:sp>
    </p:spTree>
    <p:extLst>
      <p:ext uri="{BB962C8B-B14F-4D97-AF65-F5344CB8AC3E}">
        <p14:creationId xmlns:p14="http://schemas.microsoft.com/office/powerpoint/2010/main" val="9938361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exterior, verde, parado, calle&#10;&#10;Descripción generada automáticamente">
            <a:extLst>
              <a:ext uri="{FF2B5EF4-FFF2-40B4-BE49-F238E27FC236}">
                <a16:creationId xmlns:a16="http://schemas.microsoft.com/office/drawing/2014/main" id="{EBC3F7A0-764C-44DA-BE52-DD2E8DE80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154476"/>
            <a:ext cx="2835964" cy="4319538"/>
          </a:xfrm>
          <a:prstGeom prst="rect">
            <a:avLst/>
          </a:prstGeom>
        </p:spPr>
      </p:pic>
      <p:pic>
        <p:nvPicPr>
          <p:cNvPr id="8" name="Imagen 7" descr="Un puente sobre el pasto&#10;&#10;Descripción generada automáticamente con confianza media">
            <a:extLst>
              <a:ext uri="{FF2B5EF4-FFF2-40B4-BE49-F238E27FC236}">
                <a16:creationId xmlns:a16="http://schemas.microsoft.com/office/drawing/2014/main" id="{68765C83-CFF5-4717-A19D-B654018FB0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99" y="1154476"/>
            <a:ext cx="5759384" cy="4319538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BFB252F-6D1B-4B3E-B16E-35A2A0D9D5F0}"/>
              </a:ext>
            </a:extLst>
          </p:cNvPr>
          <p:cNvSpPr txBox="1"/>
          <p:nvPr/>
        </p:nvSpPr>
        <p:spPr>
          <a:xfrm>
            <a:off x="2194407" y="5852565"/>
            <a:ext cx="4755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Río Cubillas a su paso por el puente de Deifontes</a:t>
            </a:r>
          </a:p>
        </p:txBody>
      </p:sp>
    </p:spTree>
    <p:extLst>
      <p:ext uri="{BB962C8B-B14F-4D97-AF65-F5344CB8AC3E}">
        <p14:creationId xmlns:p14="http://schemas.microsoft.com/office/powerpoint/2010/main" val="1505693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21C3ADF-12A5-4C0C-8CA6-9E1AF97800CB}"/>
              </a:ext>
            </a:extLst>
          </p:cNvPr>
          <p:cNvSpPr txBox="1"/>
          <p:nvPr/>
        </p:nvSpPr>
        <p:spPr>
          <a:xfrm>
            <a:off x="461433" y="1159933"/>
            <a:ext cx="822113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Proyecto aprobado en la convocatoria de subvenciones de la Fundación Biodiversidad para la restauración de ecosistemas fluviales y la reducción del riesgo de inundación en entornos urbanos españoles 2021 (Orden TED/1018/2021 de 20 de septiembre)</a:t>
            </a:r>
          </a:p>
          <a:p>
            <a:endParaRPr lang="es-ES" sz="20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4ABB27A-A1D4-49B8-B51F-E8079A3E3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488" y="3099712"/>
            <a:ext cx="1597290" cy="248738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45B455A-927B-41A9-A040-BB5405151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2782" y="3280400"/>
            <a:ext cx="3328704" cy="157290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01CEED3-17F4-4402-AE8C-E4B9C6C7EF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086" y="5174844"/>
            <a:ext cx="3204000" cy="22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1465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campo de pasto&#10;&#10;Descripción generada automáticamente">
            <a:extLst>
              <a:ext uri="{FF2B5EF4-FFF2-40B4-BE49-F238E27FC236}">
                <a16:creationId xmlns:a16="http://schemas.microsoft.com/office/drawing/2014/main" id="{52CCED09-DC83-4670-85FE-5D2C8B183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95" y="857258"/>
            <a:ext cx="6660408" cy="499530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69D4D21-1E5E-441B-A28B-9AD871C89069}"/>
              </a:ext>
            </a:extLst>
          </p:cNvPr>
          <p:cNvSpPr txBox="1"/>
          <p:nvPr/>
        </p:nvSpPr>
        <p:spPr>
          <a:xfrm>
            <a:off x="2194407" y="5852565"/>
            <a:ext cx="4755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Río Cubillas a su paso por el puente de Deifontes</a:t>
            </a:r>
          </a:p>
        </p:txBody>
      </p:sp>
    </p:spTree>
    <p:extLst>
      <p:ext uri="{BB962C8B-B14F-4D97-AF65-F5344CB8AC3E}">
        <p14:creationId xmlns:p14="http://schemas.microsoft.com/office/powerpoint/2010/main" val="28455203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a 5">
            <a:extLst>
              <a:ext uri="{FF2B5EF4-FFF2-40B4-BE49-F238E27FC236}">
                <a16:creationId xmlns:a16="http://schemas.microsoft.com/office/drawing/2014/main" id="{88E48706-6066-4A56-BCAF-08AC14D8F0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9393863"/>
              </p:ext>
            </p:extLst>
          </p:nvPr>
        </p:nvGraphicFramePr>
        <p:xfrm>
          <a:off x="347132" y="1320284"/>
          <a:ext cx="8449735" cy="1066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449735">
                  <a:extLst>
                    <a:ext uri="{9D8B030D-6E8A-4147-A177-3AD203B41FA5}">
                      <a16:colId xmlns:a16="http://schemas.microsoft.com/office/drawing/2014/main" val="3221042927"/>
                    </a:ext>
                  </a:extLst>
                </a:gridCol>
              </a:tblGrid>
              <a:tr h="101375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Tipo 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/>
                        <a:t>Estrategias participativas para la diagnosis y la renaturalización de los ríos.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Diagnosis participativa del estado del río Cubillas en los tramos que se incorporan al proyecto, promoviendo la implicación activa de los vecinos, de manera individual y colectiva.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8240988"/>
                  </a:ext>
                </a:extLst>
              </a:tr>
            </a:tbl>
          </a:graphicData>
        </a:graphic>
      </p:graphicFrame>
      <p:graphicFrame>
        <p:nvGraphicFramePr>
          <p:cNvPr id="11" name="Tabla 5">
            <a:extLst>
              <a:ext uri="{FF2B5EF4-FFF2-40B4-BE49-F238E27FC236}">
                <a16:creationId xmlns:a16="http://schemas.microsoft.com/office/drawing/2014/main" id="{14EB2D10-F252-4D14-85C2-1A275A3205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6745136"/>
              </p:ext>
            </p:extLst>
          </p:nvPr>
        </p:nvGraphicFramePr>
        <p:xfrm>
          <a:off x="347132" y="2461696"/>
          <a:ext cx="8449733" cy="10972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449733">
                  <a:extLst>
                    <a:ext uri="{9D8B030D-6E8A-4147-A177-3AD203B41FA5}">
                      <a16:colId xmlns:a16="http://schemas.microsoft.com/office/drawing/2014/main" val="3221042927"/>
                    </a:ext>
                  </a:extLst>
                </a:gridCol>
              </a:tblGrid>
              <a:tr h="750924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Tipo B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/>
                        <a:t>Intervenciones de recuperación ambiental y reducción del riesgo de inundación.</a:t>
                      </a:r>
                      <a:endParaRPr lang="es-ES" sz="1600" b="1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Intervenciones en tramos urbanos orientadas a la restauración ecológica a través de soluciones basadas en la naturaleza (ejecución de las actuaciones derivadas de la experiencia piloto)</a:t>
                      </a:r>
                      <a:r>
                        <a:rPr lang="es-ES" sz="1800" b="1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s-E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8240988"/>
                  </a:ext>
                </a:extLst>
              </a:tr>
            </a:tbl>
          </a:graphicData>
        </a:graphic>
      </p:graphicFrame>
      <p:graphicFrame>
        <p:nvGraphicFramePr>
          <p:cNvPr id="12" name="Tabla 5">
            <a:extLst>
              <a:ext uri="{FF2B5EF4-FFF2-40B4-BE49-F238E27FC236}">
                <a16:creationId xmlns:a16="http://schemas.microsoft.com/office/drawing/2014/main" id="{2C7C60F6-876A-45C7-8CB2-E19958EC9D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284629"/>
              </p:ext>
            </p:extLst>
          </p:nvPr>
        </p:nvGraphicFramePr>
        <p:xfrm>
          <a:off x="347132" y="3633588"/>
          <a:ext cx="8449733" cy="261708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449733">
                  <a:extLst>
                    <a:ext uri="{9D8B030D-6E8A-4147-A177-3AD203B41FA5}">
                      <a16:colId xmlns:a16="http://schemas.microsoft.com/office/drawing/2014/main" val="3221042927"/>
                    </a:ext>
                  </a:extLst>
                </a:gridCol>
              </a:tblGrid>
              <a:tr h="642376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Tipo C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/>
                        <a:t>Acciones transversales de gobernanza, comunicación y sensibilización ambiental.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8240988"/>
                  </a:ext>
                </a:extLst>
              </a:tr>
              <a:tr h="1974711">
                <a:tc>
                  <a:txBody>
                    <a:bodyPr/>
                    <a:lstStyle/>
                    <a:p>
                      <a:pPr marL="285750" lvl="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Planes de Gobernanza </a:t>
                      </a:r>
                      <a:r>
                        <a:rPr lang="es-E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 los tres tramos del río. Identificación e implicación de grupos de interés. </a:t>
                      </a:r>
                    </a:p>
                    <a:p>
                      <a:pPr marL="285750" lvl="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Actuaciones de </a:t>
                      </a:r>
                      <a:r>
                        <a:rPr lang="es-E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asesoramiento y apoyo </a:t>
                      </a:r>
                      <a:r>
                        <a:rPr lang="es-E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los grupos de interés relacionados con las problemáticas asociadas al deterioro de los entornos fluviales y al aumento del riesgo de inundabilidad. 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Actuaciones de </a:t>
                      </a:r>
                      <a:r>
                        <a:rPr lang="es-E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sensibilización y puesta en valor </a:t>
                      </a:r>
                      <a:r>
                        <a:rPr lang="es-E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orientadas a incrementar el conocimiento de los valores ambientales y la conciencia ecológica en la protección de los hábitats por parte de la ciudadanía.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Concursos</a:t>
                      </a:r>
                      <a:r>
                        <a:rPr lang="es-E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 fotografía y vídeos sobre ríos.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Comunicación</a:t>
                      </a:r>
                      <a:r>
                        <a:rPr lang="es-E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 resultados, acciones (web, Redes Sociales, radio, tv).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3617186"/>
                  </a:ext>
                </a:extLst>
              </a:tr>
            </a:tbl>
          </a:graphicData>
        </a:graphic>
      </p:graphicFrame>
      <p:sp>
        <p:nvSpPr>
          <p:cNvPr id="13" name="Título 1">
            <a:extLst>
              <a:ext uri="{FF2B5EF4-FFF2-40B4-BE49-F238E27FC236}">
                <a16:creationId xmlns:a16="http://schemas.microsoft.com/office/drawing/2014/main" id="{136FF943-B798-4AFE-87F9-3264E1F1B6B7}"/>
              </a:ext>
            </a:extLst>
          </p:cNvPr>
          <p:cNvSpPr txBox="1">
            <a:spLocks/>
          </p:cNvSpPr>
          <p:nvPr/>
        </p:nvSpPr>
        <p:spPr>
          <a:xfrm>
            <a:off x="213165" y="891621"/>
            <a:ext cx="2817901" cy="353862"/>
          </a:xfrm>
          <a:prstGeom prst="rect">
            <a:avLst/>
          </a:prstGeom>
          <a:ln w="28575">
            <a:solidFill>
              <a:srgbClr val="0070C0"/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000" b="1" dirty="0">
                <a:solidFill>
                  <a:srgbClr val="0070C0"/>
                </a:solidFill>
                <a:latin typeface="+mn-lt"/>
              </a:rPr>
              <a:t>TIPO DE ACTUACIONES</a:t>
            </a:r>
          </a:p>
        </p:txBody>
      </p:sp>
    </p:spTree>
    <p:extLst>
      <p:ext uri="{BB962C8B-B14F-4D97-AF65-F5344CB8AC3E}">
        <p14:creationId xmlns:p14="http://schemas.microsoft.com/office/powerpoint/2010/main" val="31178570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3">
            <a:extLst>
              <a:ext uri="{FF2B5EF4-FFF2-40B4-BE49-F238E27FC236}">
                <a16:creationId xmlns:a16="http://schemas.microsoft.com/office/drawing/2014/main" id="{12D7EB78-8F87-4E74-8677-BB014C48AC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640242"/>
              </p:ext>
            </p:extLst>
          </p:nvPr>
        </p:nvGraphicFramePr>
        <p:xfrm>
          <a:off x="807250" y="1502221"/>
          <a:ext cx="7529501" cy="225010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7529501">
                  <a:extLst>
                    <a:ext uri="{9D8B030D-6E8A-4147-A177-3AD203B41FA5}">
                      <a16:colId xmlns:a16="http://schemas.microsoft.com/office/drawing/2014/main" val="3335494883"/>
                    </a:ext>
                  </a:extLst>
                </a:gridCol>
              </a:tblGrid>
              <a:tr h="322748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Plan de Gobernanza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9462244"/>
                  </a:ext>
                </a:extLst>
              </a:tr>
              <a:tr h="1884348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s-ES" dirty="0"/>
                        <a:t>El primer paso es identificar las asociaciones y entidades interesadas en colaborar en el proyecto.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s-ES" dirty="0"/>
                        <a:t>Una vez identificadas las asociaciones, se les explicará en una reunión informativa cómo se va a desarrollar el proyecto en el municipio.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s-ES" dirty="0"/>
                        <a:t>Aquellas personas interesadas en participar en el proyecto formarán un </a:t>
                      </a:r>
                      <a:r>
                        <a:rPr lang="es-ES" b="1" dirty="0"/>
                        <a:t>grupo de voluntariado</a:t>
                      </a:r>
                      <a:r>
                        <a:rPr lang="es-ES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2366961"/>
                  </a:ext>
                </a:extLst>
              </a:tr>
            </a:tbl>
          </a:graphicData>
        </a:graphic>
      </p:graphicFrame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C7C25815-B4AD-4B8A-B25B-41E687E8A3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1750302"/>
              </p:ext>
            </p:extLst>
          </p:nvPr>
        </p:nvGraphicFramePr>
        <p:xfrm>
          <a:off x="807250" y="3965481"/>
          <a:ext cx="7529500" cy="21082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7529500">
                  <a:extLst>
                    <a:ext uri="{9D8B030D-6E8A-4147-A177-3AD203B41FA5}">
                      <a16:colId xmlns:a16="http://schemas.microsoft.com/office/drawing/2014/main" val="13166119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Funciones del grupo de voluntariado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25232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La principal función es </a:t>
                      </a:r>
                      <a:r>
                        <a:rPr lang="es-ES" b="1" dirty="0"/>
                        <a:t>custodiar</a:t>
                      </a:r>
                      <a:r>
                        <a:rPr lang="es-ES" dirty="0"/>
                        <a:t> el río Cubillas.</a:t>
                      </a:r>
                    </a:p>
                    <a:p>
                      <a:r>
                        <a:rPr lang="es-ES" dirty="0"/>
                        <a:t>El proyecto está diseñado para que la ciudadanía participe activamente, por lo que, el grupo de voluntariado hará un </a:t>
                      </a:r>
                      <a:r>
                        <a:rPr lang="es-ES" b="1" dirty="0"/>
                        <a:t>análisis del estado del río </a:t>
                      </a:r>
                      <a:r>
                        <a:rPr lang="es-ES" dirty="0"/>
                        <a:t>Cubillas a su paso por el tramo urbano del municipio.</a:t>
                      </a:r>
                    </a:p>
                    <a:p>
                      <a:r>
                        <a:rPr lang="es-ES" dirty="0"/>
                        <a:t>De este análisis, se obtendrán los principales problemas a los que se enfrenta el río Cubillas.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5771584"/>
                  </a:ext>
                </a:extLst>
              </a:tr>
            </a:tbl>
          </a:graphicData>
        </a:graphic>
      </p:graphicFrame>
      <p:sp>
        <p:nvSpPr>
          <p:cNvPr id="4" name="Título 1">
            <a:extLst>
              <a:ext uri="{FF2B5EF4-FFF2-40B4-BE49-F238E27FC236}">
                <a16:creationId xmlns:a16="http://schemas.microsoft.com/office/drawing/2014/main" id="{EF251831-E6D6-4122-BCB3-18B599AE819D}"/>
              </a:ext>
            </a:extLst>
          </p:cNvPr>
          <p:cNvSpPr txBox="1">
            <a:spLocks/>
          </p:cNvSpPr>
          <p:nvPr/>
        </p:nvSpPr>
        <p:spPr>
          <a:xfrm>
            <a:off x="226813" y="932564"/>
            <a:ext cx="3526321" cy="353862"/>
          </a:xfrm>
          <a:prstGeom prst="rect">
            <a:avLst/>
          </a:prstGeom>
          <a:ln w="28575">
            <a:solidFill>
              <a:srgbClr val="0070C0"/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000" b="1" dirty="0">
                <a:solidFill>
                  <a:srgbClr val="0070C0"/>
                </a:solidFill>
                <a:latin typeface="+mn-lt"/>
              </a:rPr>
              <a:t>ACTUACIONES A DESARROLLAR</a:t>
            </a:r>
          </a:p>
        </p:txBody>
      </p:sp>
    </p:spTree>
    <p:extLst>
      <p:ext uri="{BB962C8B-B14F-4D97-AF65-F5344CB8AC3E}">
        <p14:creationId xmlns:p14="http://schemas.microsoft.com/office/powerpoint/2010/main" val="1117007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2">
            <a:extLst>
              <a:ext uri="{FF2B5EF4-FFF2-40B4-BE49-F238E27FC236}">
                <a16:creationId xmlns:a16="http://schemas.microsoft.com/office/drawing/2014/main" id="{1533DEC8-6205-48F5-98BF-CEEFC413D3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7057569"/>
              </p:ext>
            </p:extLst>
          </p:nvPr>
        </p:nvGraphicFramePr>
        <p:xfrm>
          <a:off x="784746" y="1710898"/>
          <a:ext cx="7574507" cy="29311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7574507">
                  <a:extLst>
                    <a:ext uri="{9D8B030D-6E8A-4147-A177-3AD203B41FA5}">
                      <a16:colId xmlns:a16="http://schemas.microsoft.com/office/drawing/2014/main" val="21260646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Talleres ambientales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83659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A lo largo del proyecto se irán desarrollando una serie de actividades para poner en valor la importancia de los ecosistemas fluviales, entre ellas:</a:t>
                      </a:r>
                    </a:p>
                    <a:p>
                      <a:endParaRPr lang="es-E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dirty="0"/>
                        <a:t>Rutas de identificación de aves de ribera.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dirty="0"/>
                        <a:t>Talleres de anillamiento científico de aves.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dirty="0"/>
                        <a:t>Paseos interpretativos de vegetación.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dirty="0"/>
                        <a:t>Talleres de construcción de cajas nido.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dirty="0"/>
                        <a:t>Jornadas de limpieza.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dirty="0"/>
                        <a:t>Jornadas de reforestación.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9655869"/>
                  </a:ext>
                </a:extLst>
              </a:tr>
            </a:tbl>
          </a:graphicData>
        </a:graphic>
      </p:graphicFrame>
      <p:sp>
        <p:nvSpPr>
          <p:cNvPr id="3" name="Título 1">
            <a:extLst>
              <a:ext uri="{FF2B5EF4-FFF2-40B4-BE49-F238E27FC236}">
                <a16:creationId xmlns:a16="http://schemas.microsoft.com/office/drawing/2014/main" id="{4175101F-44E8-4470-878D-039B474A91BB}"/>
              </a:ext>
            </a:extLst>
          </p:cNvPr>
          <p:cNvSpPr txBox="1">
            <a:spLocks/>
          </p:cNvSpPr>
          <p:nvPr/>
        </p:nvSpPr>
        <p:spPr>
          <a:xfrm>
            <a:off x="226813" y="932564"/>
            <a:ext cx="3526321" cy="353862"/>
          </a:xfrm>
          <a:prstGeom prst="rect">
            <a:avLst/>
          </a:prstGeom>
          <a:ln w="28575">
            <a:solidFill>
              <a:srgbClr val="0070C0"/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000" b="1" dirty="0">
                <a:solidFill>
                  <a:srgbClr val="0070C0"/>
                </a:solidFill>
                <a:latin typeface="+mn-lt"/>
              </a:rPr>
              <a:t>FUTURAS ACTIVIDADES</a:t>
            </a:r>
          </a:p>
        </p:txBody>
      </p:sp>
    </p:spTree>
    <p:extLst>
      <p:ext uri="{BB962C8B-B14F-4D97-AF65-F5344CB8AC3E}">
        <p14:creationId xmlns:p14="http://schemas.microsoft.com/office/powerpoint/2010/main" val="4640609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a 9">
            <a:extLst>
              <a:ext uri="{FF2B5EF4-FFF2-40B4-BE49-F238E27FC236}">
                <a16:creationId xmlns:a16="http://schemas.microsoft.com/office/drawing/2014/main" id="{33C7E22D-B4F5-403E-9653-E1B516B7ED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1005614"/>
              </p:ext>
            </p:extLst>
          </p:nvPr>
        </p:nvGraphicFramePr>
        <p:xfrm>
          <a:off x="1451496" y="947148"/>
          <a:ext cx="6241576" cy="2235921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6241576">
                  <a:extLst>
                    <a:ext uri="{9D8B030D-6E8A-4147-A177-3AD203B41FA5}">
                      <a16:colId xmlns:a16="http://schemas.microsoft.com/office/drawing/2014/main" val="978251005"/>
                    </a:ext>
                  </a:extLst>
                </a:gridCol>
              </a:tblGrid>
              <a:tr h="740618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9960131"/>
                  </a:ext>
                </a:extLst>
              </a:tr>
              <a:tr h="1495303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6287342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6588D3AF-BF46-45E5-BD42-F79694AE7608}"/>
              </a:ext>
            </a:extLst>
          </p:cNvPr>
          <p:cNvSpPr txBox="1"/>
          <p:nvPr/>
        </p:nvSpPr>
        <p:spPr>
          <a:xfrm>
            <a:off x="1535373" y="1705741"/>
            <a:ext cx="57320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Los ríos albergan vida, por lo que, si un río está cuidado y limpio, estará lleno de vida.</a:t>
            </a:r>
          </a:p>
          <a:p>
            <a:endParaRPr lang="es-ES" dirty="0"/>
          </a:p>
          <a:p>
            <a:r>
              <a:rPr lang="es-ES" dirty="0"/>
              <a:t>En ellos viven: plantas, árboles, peces, anfibios, reptiles, insectos, moluscos, crustáceos, mamíferos y aves.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460F619-DB1E-440E-92B8-D3954708FD51}"/>
              </a:ext>
            </a:extLst>
          </p:cNvPr>
          <p:cNvSpPr txBox="1"/>
          <p:nvPr/>
        </p:nvSpPr>
        <p:spPr>
          <a:xfrm>
            <a:off x="1535373" y="1110923"/>
            <a:ext cx="60732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LA IMPORTANCIA DE LOS RÍOS PARA LA BIODIVERSIDAD</a:t>
            </a:r>
          </a:p>
        </p:txBody>
      </p:sp>
      <p:pic>
        <p:nvPicPr>
          <p:cNvPr id="7" name="Imagen 6" descr="Un conjunto de árboles&#10;&#10;Descripción generada automáticamente con confianza media">
            <a:extLst>
              <a:ext uri="{FF2B5EF4-FFF2-40B4-BE49-F238E27FC236}">
                <a16:creationId xmlns:a16="http://schemas.microsoft.com/office/drawing/2014/main" id="{2575D64B-3A79-41CA-9BC7-6236C876B3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0" y="3377777"/>
            <a:ext cx="5905500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2021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a 6">
            <a:extLst>
              <a:ext uri="{FF2B5EF4-FFF2-40B4-BE49-F238E27FC236}">
                <a16:creationId xmlns:a16="http://schemas.microsoft.com/office/drawing/2014/main" id="{57C04A81-6A7F-45A7-AF35-DDDB3E305A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7453435"/>
              </p:ext>
            </p:extLst>
          </p:nvPr>
        </p:nvGraphicFramePr>
        <p:xfrm>
          <a:off x="1540568" y="932336"/>
          <a:ext cx="6096000" cy="194734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3933630665"/>
                    </a:ext>
                  </a:extLst>
                </a:gridCol>
              </a:tblGrid>
              <a:tr h="621917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5924956"/>
                  </a:ext>
                </a:extLst>
              </a:tr>
              <a:tr h="1325425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4982214"/>
                  </a:ext>
                </a:extLst>
              </a:tr>
            </a:tbl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03725AF9-DE53-4420-B8CA-602BB94D9B64}"/>
              </a:ext>
            </a:extLst>
          </p:cNvPr>
          <p:cNvSpPr txBox="1"/>
          <p:nvPr/>
        </p:nvSpPr>
        <p:spPr>
          <a:xfrm>
            <a:off x="1530178" y="1050160"/>
            <a:ext cx="60732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LA IMPORTANCIA DE LOS RÍOS PARA LA BIODIVERSIDAD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C08F0C1-8E35-4879-96C7-8C8BFEEE34B1}"/>
              </a:ext>
            </a:extLst>
          </p:cNvPr>
          <p:cNvSpPr txBox="1"/>
          <p:nvPr/>
        </p:nvSpPr>
        <p:spPr>
          <a:xfrm>
            <a:off x="1625712" y="1614717"/>
            <a:ext cx="58821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Sin embargo, si un río está contaminado y sucio, ningún ser vivo puede sobrevivir en él.</a:t>
            </a:r>
          </a:p>
          <a:p>
            <a:endParaRPr lang="es-ES" dirty="0"/>
          </a:p>
          <a:p>
            <a:r>
              <a:rPr lang="es-ES" dirty="0"/>
              <a:t>Además, también conlleva un </a:t>
            </a:r>
            <a:r>
              <a:rPr lang="es-ES" b="1" dirty="0"/>
              <a:t>riesgo para la salud humana.</a:t>
            </a:r>
          </a:p>
        </p:txBody>
      </p:sp>
      <p:pic>
        <p:nvPicPr>
          <p:cNvPr id="5" name="Imagen 4" descr="Imagen que contiene exterior, pasto, heno, parado&#10;&#10;Descripción generada automáticamente">
            <a:extLst>
              <a:ext uri="{FF2B5EF4-FFF2-40B4-BE49-F238E27FC236}">
                <a16:creationId xmlns:a16="http://schemas.microsoft.com/office/drawing/2014/main" id="{F2E721BB-0A03-42E6-811E-81E32BF2E0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921" y="3026178"/>
            <a:ext cx="5728158" cy="325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9327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 dibujo de un árbol&#10;&#10;Descripción generada automáticamente con confianza baja">
            <a:extLst>
              <a:ext uri="{FF2B5EF4-FFF2-40B4-BE49-F238E27FC236}">
                <a16:creationId xmlns:a16="http://schemas.microsoft.com/office/drawing/2014/main" id="{9F83826C-4E9C-4975-93EA-0603FF41E4E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93" y="1105470"/>
            <a:ext cx="7861250" cy="504243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A325335-93CD-4512-B073-03BF0CB7A2FC}"/>
              </a:ext>
            </a:extLst>
          </p:cNvPr>
          <p:cNvSpPr txBox="1"/>
          <p:nvPr/>
        </p:nvSpPr>
        <p:spPr>
          <a:xfrm>
            <a:off x="1842448" y="1392072"/>
            <a:ext cx="5459104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u="sng" dirty="0"/>
              <a:t>¡EL RÍO CUBILLAS TE NECESITA!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1166BA3-34D3-401E-9A3A-7B34ECD3492C}"/>
              </a:ext>
            </a:extLst>
          </p:cNvPr>
          <p:cNvSpPr txBox="1"/>
          <p:nvPr/>
        </p:nvSpPr>
        <p:spPr>
          <a:xfrm>
            <a:off x="2095002" y="3733142"/>
            <a:ext cx="4981432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Todas las personas que disfrutamos de este río, debemos </a:t>
            </a:r>
            <a:r>
              <a:rPr lang="es-ES" b="1" dirty="0"/>
              <a:t>PROTEGERLO Y CUIDARLO</a:t>
            </a:r>
            <a:r>
              <a:rPr lang="es-ES" dirty="0"/>
              <a:t>. </a:t>
            </a:r>
          </a:p>
          <a:p>
            <a:endParaRPr lang="es-ES" dirty="0"/>
          </a:p>
          <a:p>
            <a:r>
              <a:rPr lang="es-ES" dirty="0"/>
              <a:t>Así que, </a:t>
            </a:r>
            <a:r>
              <a:rPr lang="es-ES" b="1" dirty="0">
                <a:solidFill>
                  <a:schemeClr val="accent6"/>
                </a:solidFill>
              </a:rPr>
              <a:t>te animamos </a:t>
            </a:r>
            <a:r>
              <a:rPr lang="es-ES" dirty="0"/>
              <a:t>a unirte al grupo de voluntariado y participar en las actividades.</a:t>
            </a:r>
          </a:p>
        </p:txBody>
      </p:sp>
    </p:spTree>
    <p:extLst>
      <p:ext uri="{BB962C8B-B14F-4D97-AF65-F5344CB8AC3E}">
        <p14:creationId xmlns:p14="http://schemas.microsoft.com/office/powerpoint/2010/main" val="35303697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CFBE7CB-7A6F-42F0-A5D1-5EDCC8AE2C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4" r="37490"/>
          <a:stretch/>
        </p:blipFill>
        <p:spPr>
          <a:xfrm rot="5400000">
            <a:off x="3141852" y="652652"/>
            <a:ext cx="2987294" cy="7916335"/>
          </a:xfrm>
          <a:prstGeom prst="rect">
            <a:avLst/>
          </a:prstGeom>
        </p:spPr>
      </p:pic>
      <p:graphicFrame>
        <p:nvGraphicFramePr>
          <p:cNvPr id="2" name="Tabla 2">
            <a:extLst>
              <a:ext uri="{FF2B5EF4-FFF2-40B4-BE49-F238E27FC236}">
                <a16:creationId xmlns:a16="http://schemas.microsoft.com/office/drawing/2014/main" id="{E0A9B9D1-6225-4E7A-91CC-985948BA0A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870482"/>
              </p:ext>
            </p:extLst>
          </p:nvPr>
        </p:nvGraphicFramePr>
        <p:xfrm>
          <a:off x="677332" y="1555104"/>
          <a:ext cx="7916336" cy="138176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4650848">
                  <a:extLst>
                    <a:ext uri="{9D8B030D-6E8A-4147-A177-3AD203B41FA5}">
                      <a16:colId xmlns:a16="http://schemas.microsoft.com/office/drawing/2014/main" val="473309949"/>
                    </a:ext>
                  </a:extLst>
                </a:gridCol>
                <a:gridCol w="3265488">
                  <a:extLst>
                    <a:ext uri="{9D8B030D-6E8A-4147-A177-3AD203B41FA5}">
                      <a16:colId xmlns:a16="http://schemas.microsoft.com/office/drawing/2014/main" val="27579473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Presupuesto 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657.059,76 €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59278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ES" dirty="0"/>
                        <a:t>Subvención aprobada por la Fundación Biodiversidad.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505.217,15 €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93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ES" dirty="0"/>
                        <a:t>Aportación de la Diputación.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151.842,61 €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7151798"/>
                  </a:ext>
                </a:extLst>
              </a:tr>
            </a:tbl>
          </a:graphicData>
        </a:graphic>
      </p:graphicFrame>
      <p:sp>
        <p:nvSpPr>
          <p:cNvPr id="3" name="Título 1">
            <a:extLst>
              <a:ext uri="{FF2B5EF4-FFF2-40B4-BE49-F238E27FC236}">
                <a16:creationId xmlns:a16="http://schemas.microsoft.com/office/drawing/2014/main" id="{E589E13D-745B-4AA3-8F11-2DADE2481AF7}"/>
              </a:ext>
            </a:extLst>
          </p:cNvPr>
          <p:cNvSpPr txBox="1">
            <a:spLocks/>
          </p:cNvSpPr>
          <p:nvPr/>
        </p:nvSpPr>
        <p:spPr>
          <a:xfrm>
            <a:off x="213165" y="1000805"/>
            <a:ext cx="2817901" cy="353862"/>
          </a:xfrm>
          <a:prstGeom prst="rect">
            <a:avLst/>
          </a:prstGeom>
          <a:ln w="28575">
            <a:solidFill>
              <a:srgbClr val="0070C0"/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000" b="1" dirty="0">
                <a:solidFill>
                  <a:srgbClr val="0070C0"/>
                </a:solidFill>
                <a:latin typeface="+mn-lt"/>
              </a:rPr>
              <a:t>PRESUPUESTO</a:t>
            </a:r>
          </a:p>
        </p:txBody>
      </p:sp>
    </p:spTree>
    <p:extLst>
      <p:ext uri="{BB962C8B-B14F-4D97-AF65-F5344CB8AC3E}">
        <p14:creationId xmlns:p14="http://schemas.microsoft.com/office/powerpoint/2010/main" val="34655394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6D948F-07CF-478F-861E-967AE0CCE6C2}"/>
              </a:ext>
            </a:extLst>
          </p:cNvPr>
          <p:cNvSpPr txBox="1">
            <a:spLocks/>
          </p:cNvSpPr>
          <p:nvPr/>
        </p:nvSpPr>
        <p:spPr>
          <a:xfrm>
            <a:off x="213165" y="1000805"/>
            <a:ext cx="8448235" cy="353862"/>
          </a:xfrm>
          <a:prstGeom prst="rect">
            <a:avLst/>
          </a:prstGeom>
          <a:ln w="28575">
            <a:solidFill>
              <a:srgbClr val="0070C0"/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000" b="1" dirty="0">
                <a:solidFill>
                  <a:srgbClr val="0070C0"/>
                </a:solidFill>
                <a:latin typeface="+mn-lt"/>
              </a:rPr>
              <a:t>ENTIDADES COLABORADORAS – CUSTODIA LOS RÍOS DE GRANADA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BC8BA95-1B72-4C70-8733-A289933BC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66" y="5087450"/>
            <a:ext cx="990615" cy="101448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67947DD-BD9E-4D7B-9A2D-7F6A0E455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1052" y="4728473"/>
            <a:ext cx="914416" cy="91441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CEFA770-2BFB-45AA-9F68-72BCF6FFF3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207" y="4909620"/>
            <a:ext cx="2586218" cy="88056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E15B065-6797-4F94-A1C8-84A3B41F54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127" y="1718744"/>
            <a:ext cx="3236384" cy="57898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171CD7E-6773-4B2C-BF5A-7637F7FC09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0511" y="1733907"/>
            <a:ext cx="1255712" cy="58067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83EF4F3-F484-47C7-83E5-F594E9B6DA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725" y="2911038"/>
            <a:ext cx="662267" cy="107978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258A3D8-3E83-4E13-80F6-D90B92E7B0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0426" y="3428999"/>
            <a:ext cx="691200" cy="108000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EEDF748-C7F3-4F2F-A889-91F661BDE5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8067" y="2815373"/>
            <a:ext cx="782880" cy="10080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9718CBAF-67B5-443E-AD26-28EDAEC7460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70538"/>
          <a:stretch/>
        </p:blipFill>
        <p:spPr>
          <a:xfrm>
            <a:off x="4645223" y="2805265"/>
            <a:ext cx="937289" cy="95250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70D17423-FF65-4601-BCA2-C361F4AD1CF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87505"/>
          <a:stretch/>
        </p:blipFill>
        <p:spPr>
          <a:xfrm>
            <a:off x="3808947" y="3450821"/>
            <a:ext cx="652982" cy="108000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1EEDF52-82B1-4281-B7D6-C5F26A635A4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75353"/>
          <a:stretch/>
        </p:blipFill>
        <p:spPr>
          <a:xfrm>
            <a:off x="5907809" y="3450821"/>
            <a:ext cx="605130" cy="111600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08880D6E-7369-4E43-B23C-9FBB8AFB87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24816" y="2815373"/>
            <a:ext cx="623078" cy="108000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AF1A28A7-3E4C-4D64-A4DD-0ACF77E9B18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74070"/>
          <a:stretch/>
        </p:blipFill>
        <p:spPr>
          <a:xfrm>
            <a:off x="8163031" y="3428999"/>
            <a:ext cx="622310" cy="1080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EB8D9D9-AC2B-4B99-A5E3-0628AE44E72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32939" y="1585850"/>
            <a:ext cx="2341110" cy="80175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11270" y="5594692"/>
            <a:ext cx="1650169" cy="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195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1A1911A-3052-4B26-92E5-96728E07BE1D}"/>
              </a:ext>
            </a:extLst>
          </p:cNvPr>
          <p:cNvSpPr txBox="1"/>
          <p:nvPr/>
        </p:nvSpPr>
        <p:spPr>
          <a:xfrm>
            <a:off x="593558" y="5341107"/>
            <a:ext cx="8550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s-ES" sz="2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Sólo se protege y conserva lo que se conoce y valora</a:t>
            </a:r>
            <a:r>
              <a:rPr lang="es-E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endParaRPr lang="es-ES_tradnl" sz="28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5069781-0FF4-4C66-AD19-9E524C547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407" y="1187284"/>
            <a:ext cx="3992810" cy="399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964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1FDD2C-4E07-4BC6-8570-7474A83BE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317" y="1048828"/>
            <a:ext cx="7886700" cy="784758"/>
          </a:xfrm>
        </p:spPr>
        <p:txBody>
          <a:bodyPr/>
          <a:lstStyle/>
          <a:p>
            <a:r>
              <a:rPr lang="es-ES" dirty="0">
                <a:solidFill>
                  <a:srgbClr val="0070C0"/>
                </a:solidFill>
                <a:latin typeface="+mn-lt"/>
              </a:rPr>
              <a:t>ANTECEDENTES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F758A60-30B9-42BB-98C0-1C7203D5BEC6}"/>
              </a:ext>
            </a:extLst>
          </p:cNvPr>
          <p:cNvSpPr txBox="1"/>
          <p:nvPr/>
        </p:nvSpPr>
        <p:spPr>
          <a:xfrm>
            <a:off x="548912" y="1833586"/>
            <a:ext cx="788670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u="sng" dirty="0">
                <a:effectLst/>
                <a:ea typeface="Times New Roman" panose="02020603050405020304" pitchFamily="18" charset="0"/>
              </a:rPr>
              <a:t>Iniciativa Piloto “</a:t>
            </a:r>
            <a:r>
              <a:rPr lang="es-ES_tradnl" sz="2000" b="1" u="sng" dirty="0">
                <a:ea typeface="Times New Roman" panose="02020603050405020304" pitchFamily="18" charset="0"/>
              </a:rPr>
              <a:t>CUSTODIA LOS RÍOS DE GRANADA”</a:t>
            </a:r>
            <a:endParaRPr lang="es-ES_tradnl" dirty="0">
              <a:ea typeface="Times New Roman" panose="02020603050405020304" pitchFamily="18" charset="0"/>
            </a:endParaRPr>
          </a:p>
          <a:p>
            <a:pPr algn="just"/>
            <a:endParaRPr lang="es-ES" altLang="es-ES" sz="1800" b="1" dirty="0"/>
          </a:p>
          <a:p>
            <a:pPr algn="ctr"/>
            <a:r>
              <a:rPr lang="es-ES" altLang="es-ES" sz="1800" b="1" dirty="0"/>
              <a:t>Estudio, Conservación y Mejora de los Ecosistemas Fluviales de la provincia de Granada, a través del Voluntariado y la Participación Social</a:t>
            </a:r>
            <a:endParaRPr lang="es-ES_tradnl" sz="1800" dirty="0">
              <a:effectLst/>
              <a:ea typeface="Times New Roman" panose="02020603050405020304" pitchFamily="18" charset="0"/>
            </a:endParaRPr>
          </a:p>
          <a:p>
            <a:endParaRPr lang="es-ES_tradnl" dirty="0"/>
          </a:p>
        </p:txBody>
      </p:sp>
      <p:pic>
        <p:nvPicPr>
          <p:cNvPr id="5" name="Imagen 5">
            <a:extLst>
              <a:ext uri="{FF2B5EF4-FFF2-40B4-BE49-F238E27FC236}">
                <a16:creationId xmlns:a16="http://schemas.microsoft.com/office/drawing/2014/main" id="{A0A432CA-394E-4FCF-B6FF-138DDA7A86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380361"/>
            <a:ext cx="1017394" cy="7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81F2A19-8997-44F9-873C-32D8B7294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8495" y="3429000"/>
            <a:ext cx="1227533" cy="733143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B091671-5DE6-4445-8E60-572E03D60CFA}"/>
              </a:ext>
            </a:extLst>
          </p:cNvPr>
          <p:cNvSpPr txBox="1"/>
          <p:nvPr/>
        </p:nvSpPr>
        <p:spPr>
          <a:xfrm>
            <a:off x="821268" y="4544941"/>
            <a:ext cx="7756162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OBJETIVO PRINCIPAL: </a:t>
            </a:r>
          </a:p>
          <a:p>
            <a:r>
              <a:rPr lang="es-ES" sz="2000" dirty="0"/>
              <a:t>Movilizar a la sociedad para la participación en </a:t>
            </a:r>
          </a:p>
          <a:p>
            <a:pPr algn="ctr"/>
            <a:r>
              <a:rPr lang="es-ES" sz="2000" dirty="0"/>
              <a:t>PROYECTOS DE CONSERVACIÓN FLUVIAL</a:t>
            </a:r>
          </a:p>
        </p:txBody>
      </p:sp>
    </p:spTree>
    <p:extLst>
      <p:ext uri="{BB962C8B-B14F-4D97-AF65-F5344CB8AC3E}">
        <p14:creationId xmlns:p14="http://schemas.microsoft.com/office/powerpoint/2010/main" val="1345446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9015E19-429C-4DB3-A068-1FB4B2391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764" y="2926484"/>
            <a:ext cx="8258669" cy="2559916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AB15CC08-8F2A-4639-9CFB-126B15C00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317" y="1048828"/>
            <a:ext cx="7886700" cy="784758"/>
          </a:xfrm>
        </p:spPr>
        <p:txBody>
          <a:bodyPr/>
          <a:lstStyle/>
          <a:p>
            <a:r>
              <a:rPr lang="es-ES" dirty="0">
                <a:solidFill>
                  <a:srgbClr val="0070C0"/>
                </a:solidFill>
                <a:latin typeface="+mn-lt"/>
              </a:rPr>
              <a:t>ANTECEDENTES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40B37D7-2530-43B8-8F5D-CD87FFBBF5A2}"/>
              </a:ext>
            </a:extLst>
          </p:cNvPr>
          <p:cNvSpPr txBox="1"/>
          <p:nvPr/>
        </p:nvSpPr>
        <p:spPr>
          <a:xfrm>
            <a:off x="503764" y="1915163"/>
            <a:ext cx="6096000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altLang="es-ES_tradnl" sz="1800" b="1" u="sng" dirty="0"/>
              <a:t>TRAMOS SELECCIONADOS PARA LA EXPERIENCIA PILOTO</a:t>
            </a:r>
            <a:r>
              <a:rPr lang="es-ES" altLang="es-ES_tradnl" sz="1800" b="1" dirty="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470929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4" descr="Un par de personas en un lago&#10;&#10;Descripción generada automáticamente con confianza media">
            <a:extLst>
              <a:ext uri="{FF2B5EF4-FFF2-40B4-BE49-F238E27FC236}">
                <a16:creationId xmlns:a16="http://schemas.microsoft.com/office/drawing/2014/main" id="{A531434A-81AE-4751-89BD-49B9EAC8A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70" y="3930118"/>
            <a:ext cx="3600000" cy="2235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871087E-AE66-4F42-A9B5-30B3F48EC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000" y="2006953"/>
            <a:ext cx="3600000" cy="2399999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4559E4CC-BB84-442D-B468-D390C3F6B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726" y="1878636"/>
            <a:ext cx="3600000" cy="238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77B2A08-4947-4EED-A718-3ADF33B2A5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2533" y="3558711"/>
            <a:ext cx="3600000" cy="2385542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30A4EE21-4F41-48E9-A869-04351AEBAC8D}"/>
              </a:ext>
            </a:extLst>
          </p:cNvPr>
          <p:cNvSpPr/>
          <p:nvPr/>
        </p:nvSpPr>
        <p:spPr>
          <a:xfrm>
            <a:off x="180217" y="765272"/>
            <a:ext cx="8750617" cy="967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s-E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BLOQUE 1: </a:t>
            </a:r>
          </a:p>
          <a:p>
            <a:pPr algn="ctr">
              <a:lnSpc>
                <a:spcPct val="150000"/>
              </a:lnSpc>
              <a:defRPr/>
            </a:pPr>
            <a:r>
              <a:rPr lang="es-E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MOVILIZACIÓN DEL VOLUNTARIADO PARA EL ANÁLISIS DEL ESTADO DEL RÍO</a:t>
            </a:r>
            <a:endParaRPr lang="es-ES" sz="2000" b="1" dirty="0">
              <a:solidFill>
                <a:schemeClr val="bg1"/>
              </a:solidFill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EBCB7459-0D31-4A69-9A46-D1C4B39C8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166" y="856871"/>
            <a:ext cx="2046816" cy="353862"/>
          </a:xfrm>
          <a:ln w="28575">
            <a:solidFill>
              <a:srgbClr val="0070C0"/>
            </a:solidFill>
          </a:ln>
        </p:spPr>
        <p:txBody>
          <a:bodyPr/>
          <a:lstStyle/>
          <a:p>
            <a:pPr algn="ctr"/>
            <a:r>
              <a:rPr lang="es-ES" sz="2000" b="1" dirty="0">
                <a:solidFill>
                  <a:srgbClr val="0070C0"/>
                </a:solidFill>
                <a:latin typeface="+mn-lt"/>
              </a:rPr>
              <a:t>ANTECEDENTES</a:t>
            </a:r>
          </a:p>
        </p:txBody>
      </p:sp>
    </p:spTree>
    <p:extLst>
      <p:ext uri="{BB962C8B-B14F-4D97-AF65-F5344CB8AC3E}">
        <p14:creationId xmlns:p14="http://schemas.microsoft.com/office/powerpoint/2010/main" val="3487230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B267F2D5-9925-44C4-86D3-7B26E7EC5FCB}"/>
              </a:ext>
            </a:extLst>
          </p:cNvPr>
          <p:cNvSpPr/>
          <p:nvPr/>
        </p:nvSpPr>
        <p:spPr>
          <a:xfrm>
            <a:off x="137882" y="816074"/>
            <a:ext cx="8750617" cy="967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s-E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BLOQUE 2: </a:t>
            </a:r>
          </a:p>
          <a:p>
            <a:pPr algn="ctr">
              <a:lnSpc>
                <a:spcPct val="150000"/>
              </a:lnSpc>
              <a:defRPr/>
            </a:pPr>
            <a:r>
              <a:rPr lang="es-E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PROPUESTAS DE ACTUACIÓN</a:t>
            </a:r>
            <a:endParaRPr lang="es-ES" sz="2000" b="1" dirty="0">
              <a:solidFill>
                <a:schemeClr val="bg1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B4CCD8C-C708-40E3-9BAB-498295542455}"/>
              </a:ext>
            </a:extLst>
          </p:cNvPr>
          <p:cNvSpPr txBox="1"/>
          <p:nvPr/>
        </p:nvSpPr>
        <p:spPr>
          <a:xfrm>
            <a:off x="114308" y="2125076"/>
            <a:ext cx="433064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GUADALFEO A SU PASO POR SALOBREÑA</a:t>
            </a:r>
          </a:p>
          <a:p>
            <a:endParaRPr lang="es-ES" dirty="0"/>
          </a:p>
          <a:p>
            <a:pPr marL="342900" indent="-342900">
              <a:buAutoNum type="arabicPeriod"/>
            </a:pPr>
            <a:r>
              <a:rPr lang="es-ES" dirty="0"/>
              <a:t>Eliminación de barreras para la subida de la anguila (evitando la entrada hacia canales de riego que no tienen un régimen de agua continua). </a:t>
            </a:r>
          </a:p>
          <a:p>
            <a:pPr marL="342900" indent="-342900">
              <a:buAutoNum type="arabicPeriod"/>
            </a:pPr>
            <a:endParaRPr lang="es-ES" dirty="0"/>
          </a:p>
          <a:p>
            <a:pPr marL="342900" indent="-342900">
              <a:buAutoNum type="arabicPeriod"/>
            </a:pPr>
            <a:r>
              <a:rPr lang="es-ES" dirty="0"/>
              <a:t>Creación de una charca natural en la desembocadura del Guadalfeo con reintroducción del </a:t>
            </a:r>
            <a:r>
              <a:rPr lang="es-ES" dirty="0" err="1"/>
              <a:t>fartet</a:t>
            </a:r>
            <a:r>
              <a:rPr lang="es-ES" dirty="0"/>
              <a:t>. </a:t>
            </a:r>
          </a:p>
          <a:p>
            <a:pPr marL="342900" indent="-342900">
              <a:buAutoNum type="arabicPeriod"/>
            </a:pPr>
            <a:endParaRPr lang="es-ES" dirty="0"/>
          </a:p>
          <a:p>
            <a:pPr marL="342900" indent="-342900">
              <a:buAutoNum type="arabicPeriod"/>
            </a:pPr>
            <a:r>
              <a:rPr lang="es-ES" dirty="0"/>
              <a:t>Revegetación del bosque de ribera de los márgenes del río. </a:t>
            </a:r>
          </a:p>
          <a:p>
            <a:pPr marL="342900" indent="-342900">
              <a:buAutoNum type="arabicPeriod"/>
            </a:pPr>
            <a:endParaRPr lang="es-ES" dirty="0"/>
          </a:p>
          <a:p>
            <a:endParaRPr lang="es-ES_tradnl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D8FC5B86-E9E5-4C43-BB84-57229A79DECB}"/>
              </a:ext>
            </a:extLst>
          </p:cNvPr>
          <p:cNvSpPr txBox="1">
            <a:spLocks/>
          </p:cNvSpPr>
          <p:nvPr/>
        </p:nvSpPr>
        <p:spPr>
          <a:xfrm>
            <a:off x="213166" y="856871"/>
            <a:ext cx="2046816" cy="353862"/>
          </a:xfrm>
          <a:prstGeom prst="rect">
            <a:avLst/>
          </a:prstGeom>
          <a:ln w="28575">
            <a:solidFill>
              <a:srgbClr val="0070C0"/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000" b="1">
                <a:solidFill>
                  <a:srgbClr val="0070C0"/>
                </a:solidFill>
                <a:latin typeface="+mn-lt"/>
              </a:rPr>
              <a:t>ANTECEDENTES</a:t>
            </a:r>
            <a:endParaRPr lang="es-ES" sz="20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84657CB-E8E6-4AAD-9741-60B83ACAAB56}"/>
              </a:ext>
            </a:extLst>
          </p:cNvPr>
          <p:cNvSpPr txBox="1"/>
          <p:nvPr/>
        </p:nvSpPr>
        <p:spPr>
          <a:xfrm>
            <a:off x="4699052" y="2125076"/>
            <a:ext cx="4096904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GENIL A SU PASO POR CENES DE LA VEGA</a:t>
            </a:r>
          </a:p>
          <a:p>
            <a:endParaRPr lang="es-ES" dirty="0"/>
          </a:p>
          <a:p>
            <a:pPr marL="342900" indent="-342900" algn="just" defTabSz="914400" eaLnBrk="1" hangingPunct="1">
              <a:spcAft>
                <a:spcPts val="600"/>
              </a:spcAft>
              <a:buAutoNum type="arabicPeriod"/>
            </a:pPr>
            <a:r>
              <a:rPr lang="en-US" altLang="es-ES" dirty="0" err="1"/>
              <a:t>Creación</a:t>
            </a:r>
            <a:r>
              <a:rPr lang="en-US" altLang="es-ES" dirty="0"/>
              <a:t> de </a:t>
            </a:r>
            <a:r>
              <a:rPr lang="es-ES" altLang="es-ES" dirty="0"/>
              <a:t>remansos</a:t>
            </a:r>
            <a:r>
              <a:rPr lang="en-US" altLang="es-ES" dirty="0"/>
              <a:t> para </a:t>
            </a:r>
            <a:r>
              <a:rPr lang="en-US" altLang="es-ES" dirty="0" err="1"/>
              <a:t>potenciar</a:t>
            </a:r>
            <a:r>
              <a:rPr lang="en-US" altLang="es-ES" dirty="0"/>
              <a:t> la </a:t>
            </a:r>
            <a:r>
              <a:rPr lang="en-US" altLang="es-ES" dirty="0" err="1"/>
              <a:t>biodiversidad</a:t>
            </a:r>
            <a:r>
              <a:rPr lang="en-US" altLang="es-ES" dirty="0"/>
              <a:t>. </a:t>
            </a:r>
          </a:p>
          <a:p>
            <a:pPr marL="342900" indent="-342900" algn="just" defTabSz="914400" eaLnBrk="1" hangingPunct="1">
              <a:spcAft>
                <a:spcPts val="600"/>
              </a:spcAft>
              <a:buAutoNum type="arabicPeriod"/>
            </a:pPr>
            <a:r>
              <a:rPr lang="en-US" altLang="es-ES" dirty="0" err="1"/>
              <a:t>Limitación</a:t>
            </a:r>
            <a:r>
              <a:rPr lang="en-US" altLang="es-ES" dirty="0"/>
              <a:t> del </a:t>
            </a:r>
            <a:r>
              <a:rPr lang="en-US" altLang="es-ES" dirty="0" err="1"/>
              <a:t>acceso</a:t>
            </a:r>
            <a:r>
              <a:rPr lang="en-US" altLang="es-ES" dirty="0"/>
              <a:t> de </a:t>
            </a:r>
            <a:r>
              <a:rPr lang="en-US" altLang="es-ES" dirty="0" err="1"/>
              <a:t>vehículos</a:t>
            </a:r>
            <a:r>
              <a:rPr lang="en-US" altLang="es-ES" dirty="0"/>
              <a:t> </a:t>
            </a:r>
            <a:r>
              <a:rPr lang="en-US" altLang="es-ES" dirty="0" err="1"/>
              <a:t>motorizados</a:t>
            </a:r>
            <a:r>
              <a:rPr lang="en-US" altLang="es-ES" dirty="0"/>
              <a:t>. </a:t>
            </a:r>
          </a:p>
          <a:p>
            <a:pPr marL="342900" indent="-342900" algn="just">
              <a:spcAft>
                <a:spcPts val="600"/>
              </a:spcAft>
              <a:buFontTx/>
              <a:buAutoNum type="arabicPeriod"/>
            </a:pPr>
            <a:r>
              <a:rPr lang="es-ES" dirty="0"/>
              <a:t>Revegetación del bosque de ribera de los márgenes del río, y señalización con paneles interpretativos. </a:t>
            </a:r>
          </a:p>
          <a:p>
            <a:pPr marL="342900" indent="-342900" algn="just">
              <a:spcAft>
                <a:spcPts val="600"/>
              </a:spcAft>
              <a:buFontTx/>
              <a:buAutoNum type="arabicPeriod"/>
            </a:pPr>
            <a:r>
              <a:rPr lang="es-ES" dirty="0"/>
              <a:t>Creación de coto de pesca sin muerte. </a:t>
            </a:r>
            <a:endParaRPr lang="en-US" altLang="es-ES" b="1" dirty="0">
              <a:latin typeface="+mn-lt"/>
              <a:ea typeface="+mn-ea"/>
            </a:endParaRP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443149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838CE0-D176-42C7-A76E-01A5EC02C8EB}"/>
              </a:ext>
            </a:extLst>
          </p:cNvPr>
          <p:cNvSpPr txBox="1">
            <a:spLocks/>
          </p:cNvSpPr>
          <p:nvPr/>
        </p:nvSpPr>
        <p:spPr>
          <a:xfrm>
            <a:off x="213166" y="856871"/>
            <a:ext cx="2046816" cy="353862"/>
          </a:xfrm>
          <a:prstGeom prst="rect">
            <a:avLst/>
          </a:prstGeom>
          <a:ln w="28575">
            <a:solidFill>
              <a:srgbClr val="0070C0"/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000" b="1">
                <a:solidFill>
                  <a:srgbClr val="0070C0"/>
                </a:solidFill>
                <a:latin typeface="+mn-lt"/>
              </a:rPr>
              <a:t>ANTECEDENTES</a:t>
            </a:r>
            <a:endParaRPr lang="es-ES" sz="20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035EE511-3D78-4909-9061-DBA81A62B0CE}"/>
              </a:ext>
            </a:extLst>
          </p:cNvPr>
          <p:cNvSpPr/>
          <p:nvPr/>
        </p:nvSpPr>
        <p:spPr>
          <a:xfrm>
            <a:off x="432223" y="952743"/>
            <a:ext cx="8378084" cy="967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s-E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BLOQUE 3: </a:t>
            </a:r>
          </a:p>
          <a:p>
            <a:pPr algn="ctr">
              <a:lnSpc>
                <a:spcPct val="150000"/>
              </a:lnSpc>
              <a:defRPr/>
            </a:pPr>
            <a:r>
              <a:rPr lang="es-E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ACCIONES DE SENSIBILIZACIÓN Y PUESTA EN VALOR</a:t>
            </a:r>
            <a:endParaRPr lang="es-ES" sz="2000" b="1" dirty="0">
              <a:solidFill>
                <a:schemeClr val="bg1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B50F187-E3D4-4F20-9944-EB7A57D9510C}"/>
              </a:ext>
            </a:extLst>
          </p:cNvPr>
          <p:cNvSpPr txBox="1"/>
          <p:nvPr/>
        </p:nvSpPr>
        <p:spPr>
          <a:xfrm>
            <a:off x="655993" y="2645405"/>
            <a:ext cx="22250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07160" eaLnBrk="1">
              <a:defRPr/>
            </a:pPr>
            <a:r>
              <a:rPr lang="es-ES" altLang="es-ES" sz="1400" b="1" dirty="0">
                <a:solidFill>
                  <a:srgbClr val="313A1E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Talleres de anillamiento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6298C99-594A-415E-A34D-1CF5B2860E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91" y="3146287"/>
            <a:ext cx="3146651" cy="1769992"/>
          </a:xfrm>
          <a:prstGeom prst="rect">
            <a:avLst/>
          </a:prstGeom>
        </p:spPr>
      </p:pic>
      <p:sp>
        <p:nvSpPr>
          <p:cNvPr id="8" name="Marcador de contenido 3">
            <a:extLst>
              <a:ext uri="{FF2B5EF4-FFF2-40B4-BE49-F238E27FC236}">
                <a16:creationId xmlns:a16="http://schemas.microsoft.com/office/drawing/2014/main" id="{E768F9BC-C51F-4C27-B4C5-9CCC7F133854}"/>
              </a:ext>
            </a:extLst>
          </p:cNvPr>
          <p:cNvSpPr txBox="1">
            <a:spLocks/>
          </p:cNvSpPr>
          <p:nvPr/>
        </p:nvSpPr>
        <p:spPr>
          <a:xfrm>
            <a:off x="3109103" y="2115824"/>
            <a:ext cx="3261254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07160">
              <a:buFont typeface="Arial" panose="020B0604020202020204" pitchFamily="34" charset="0"/>
              <a:buNone/>
              <a:defRPr/>
            </a:pPr>
            <a:r>
              <a:rPr lang="es-ES" altLang="es-ES" sz="1400" b="1" dirty="0">
                <a:solidFill>
                  <a:srgbClr val="313A1E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Talleres de construcción de nidales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A0E62AA-6523-4D47-BBEF-1C4F57491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3543" y="2506743"/>
            <a:ext cx="2286809" cy="3049079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760CC302-454E-4751-A926-D98E1BD18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053" y="3146285"/>
            <a:ext cx="2816756" cy="186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Marcador de contenido 3">
            <a:extLst>
              <a:ext uri="{FF2B5EF4-FFF2-40B4-BE49-F238E27FC236}">
                <a16:creationId xmlns:a16="http://schemas.microsoft.com/office/drawing/2014/main" id="{5EA2E1BE-CF9B-4B6D-AD58-72D7DB13FCD1}"/>
              </a:ext>
            </a:extLst>
          </p:cNvPr>
          <p:cNvSpPr txBox="1">
            <a:spLocks/>
          </p:cNvSpPr>
          <p:nvPr/>
        </p:nvSpPr>
        <p:spPr>
          <a:xfrm>
            <a:off x="6027843" y="2666950"/>
            <a:ext cx="3116157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07160">
              <a:buFont typeface="Arial" panose="020B0604020202020204" pitchFamily="34" charset="0"/>
              <a:buNone/>
              <a:defRPr/>
            </a:pPr>
            <a:r>
              <a:rPr lang="es-ES" altLang="es-ES" sz="1400" b="1" dirty="0">
                <a:solidFill>
                  <a:srgbClr val="313A1E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Jornadas de identificación de aves</a:t>
            </a:r>
          </a:p>
        </p:txBody>
      </p:sp>
    </p:spTree>
    <p:extLst>
      <p:ext uri="{BB962C8B-B14F-4D97-AF65-F5344CB8AC3E}">
        <p14:creationId xmlns:p14="http://schemas.microsoft.com/office/powerpoint/2010/main" val="316085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3">
            <a:extLst>
              <a:ext uri="{FF2B5EF4-FFF2-40B4-BE49-F238E27FC236}">
                <a16:creationId xmlns:a16="http://schemas.microsoft.com/office/drawing/2014/main" id="{535914DD-A6D1-4BF1-AE11-2F1698E77C76}"/>
              </a:ext>
            </a:extLst>
          </p:cNvPr>
          <p:cNvSpPr txBox="1">
            <a:spLocks/>
          </p:cNvSpPr>
          <p:nvPr/>
        </p:nvSpPr>
        <p:spPr>
          <a:xfrm>
            <a:off x="4558352" y="2027210"/>
            <a:ext cx="4469982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07160">
              <a:buNone/>
              <a:defRPr/>
            </a:pPr>
            <a:r>
              <a:rPr lang="es-ES" altLang="es-ES" sz="1400" b="1" dirty="0">
                <a:solidFill>
                  <a:srgbClr val="313A1E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Simulacros de Diagnosis del estado de los ríos con alumnado de institutos 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B6ACBA7B-328A-4B05-8652-0BE5BAE4F3EC}"/>
              </a:ext>
            </a:extLst>
          </p:cNvPr>
          <p:cNvSpPr txBox="1">
            <a:spLocks/>
          </p:cNvSpPr>
          <p:nvPr/>
        </p:nvSpPr>
        <p:spPr>
          <a:xfrm>
            <a:off x="213166" y="856871"/>
            <a:ext cx="2046816" cy="353862"/>
          </a:xfrm>
          <a:prstGeom prst="rect">
            <a:avLst/>
          </a:prstGeom>
          <a:ln w="28575">
            <a:solidFill>
              <a:srgbClr val="0070C0"/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000" b="1">
                <a:solidFill>
                  <a:srgbClr val="0070C0"/>
                </a:solidFill>
                <a:latin typeface="+mn-lt"/>
              </a:rPr>
              <a:t>ANTECEDENTES</a:t>
            </a:r>
            <a:endParaRPr lang="es-ES" sz="20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9E285EE2-55BD-48CA-B1F1-0D770C48B628}"/>
              </a:ext>
            </a:extLst>
          </p:cNvPr>
          <p:cNvSpPr/>
          <p:nvPr/>
        </p:nvSpPr>
        <p:spPr>
          <a:xfrm>
            <a:off x="382958" y="902103"/>
            <a:ext cx="8378084" cy="967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s-E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BLOQUE 3: </a:t>
            </a:r>
          </a:p>
          <a:p>
            <a:pPr algn="ctr">
              <a:lnSpc>
                <a:spcPct val="150000"/>
              </a:lnSpc>
              <a:defRPr/>
            </a:pPr>
            <a:r>
              <a:rPr lang="es-E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ACCIONES DE SENSIBILIZACIÓN Y PUESTA EN VALOR</a:t>
            </a:r>
            <a:endParaRPr lang="es-ES" sz="2000" b="1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8B2D5ED-5E14-41F6-B82D-9CD608E747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149"/>
          <a:stretch/>
        </p:blipFill>
        <p:spPr>
          <a:xfrm>
            <a:off x="4766733" y="2664491"/>
            <a:ext cx="4114800" cy="283640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7842121-FC6E-4EEF-813A-CC6E95940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27" y="2664492"/>
            <a:ext cx="4245324" cy="2836406"/>
          </a:xfrm>
          <a:prstGeom prst="rect">
            <a:avLst/>
          </a:prstGeom>
        </p:spPr>
      </p:pic>
      <p:sp>
        <p:nvSpPr>
          <p:cNvPr id="8" name="Marcador de contenido 3">
            <a:extLst>
              <a:ext uri="{FF2B5EF4-FFF2-40B4-BE49-F238E27FC236}">
                <a16:creationId xmlns:a16="http://schemas.microsoft.com/office/drawing/2014/main" id="{D3C09BDE-6AF2-45E9-9B95-39CE1E890A75}"/>
              </a:ext>
            </a:extLst>
          </p:cNvPr>
          <p:cNvSpPr txBox="1">
            <a:spLocks/>
          </p:cNvSpPr>
          <p:nvPr/>
        </p:nvSpPr>
        <p:spPr>
          <a:xfrm>
            <a:off x="491017" y="2027210"/>
            <a:ext cx="3537930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07160">
              <a:buFont typeface="Arial" panose="020B0604020202020204" pitchFamily="34" charset="0"/>
              <a:buNone/>
              <a:defRPr/>
            </a:pPr>
            <a:r>
              <a:rPr lang="es-ES" altLang="es-ES" sz="1400" b="1" dirty="0">
                <a:solidFill>
                  <a:srgbClr val="313A1E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Jornadas de reforestación para mejorar la ribera de los ríos</a:t>
            </a:r>
          </a:p>
        </p:txBody>
      </p:sp>
    </p:spTree>
    <p:extLst>
      <p:ext uri="{BB962C8B-B14F-4D97-AF65-F5344CB8AC3E}">
        <p14:creationId xmlns:p14="http://schemas.microsoft.com/office/powerpoint/2010/main" val="1520376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78C9CA-33CA-427C-9B50-BC4F873B7679}"/>
              </a:ext>
            </a:extLst>
          </p:cNvPr>
          <p:cNvSpPr txBox="1">
            <a:spLocks/>
          </p:cNvSpPr>
          <p:nvPr/>
        </p:nvSpPr>
        <p:spPr>
          <a:xfrm>
            <a:off x="213166" y="856871"/>
            <a:ext cx="2046816" cy="353862"/>
          </a:xfrm>
          <a:prstGeom prst="rect">
            <a:avLst/>
          </a:prstGeom>
          <a:ln w="28575">
            <a:solidFill>
              <a:srgbClr val="0070C0"/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000" b="1">
                <a:solidFill>
                  <a:srgbClr val="0070C0"/>
                </a:solidFill>
                <a:latin typeface="+mn-lt"/>
              </a:rPr>
              <a:t>ANTECEDENTES</a:t>
            </a:r>
            <a:endParaRPr lang="es-ES" sz="20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05F0709-1FB4-45A7-BFED-24EE3C3D1645}"/>
              </a:ext>
            </a:extLst>
          </p:cNvPr>
          <p:cNvSpPr/>
          <p:nvPr/>
        </p:nvSpPr>
        <p:spPr>
          <a:xfrm>
            <a:off x="382958" y="902103"/>
            <a:ext cx="8378084" cy="967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s-E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BLOQUE 3: </a:t>
            </a:r>
          </a:p>
          <a:p>
            <a:pPr algn="ctr">
              <a:lnSpc>
                <a:spcPct val="150000"/>
              </a:lnSpc>
              <a:defRPr/>
            </a:pPr>
            <a:r>
              <a:rPr lang="es-E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ACCIONES DE SENSIBILIZACIÓN Y PUESTA EN VALOR</a:t>
            </a:r>
            <a:endParaRPr lang="es-ES" sz="2000" b="1" dirty="0">
              <a:solidFill>
                <a:schemeClr val="bg1"/>
              </a:solidFill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E4AB8EF-94F6-4C10-B951-F71F87E4ABB0}"/>
              </a:ext>
            </a:extLst>
          </p:cNvPr>
          <p:cNvSpPr txBox="1">
            <a:spLocks/>
          </p:cNvSpPr>
          <p:nvPr/>
        </p:nvSpPr>
        <p:spPr>
          <a:xfrm>
            <a:off x="642848" y="2140514"/>
            <a:ext cx="3234267" cy="71917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007160">
              <a:defRPr/>
            </a:pPr>
            <a:r>
              <a:rPr lang="es-ES" altLang="es-ES" sz="1800" b="1" dirty="0">
                <a:solidFill>
                  <a:srgbClr val="313A1E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Concurso de videos cortos</a:t>
            </a:r>
          </a:p>
          <a:p>
            <a:pPr algn="l" defTabSz="1007160">
              <a:defRPr/>
            </a:pPr>
            <a:r>
              <a:rPr lang="es-ES" altLang="es-ES" sz="1800" b="1" dirty="0">
                <a:solidFill>
                  <a:srgbClr val="313A1E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“100 segundos a tu río”</a:t>
            </a:r>
            <a:endParaRPr lang="es-ES" altLang="es-ES" sz="8000" b="1" dirty="0">
              <a:solidFill>
                <a:srgbClr val="313A1E"/>
              </a:solidFill>
              <a:latin typeface="Helvetica" panose="020B06040202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4ED2185-DCEE-4A9F-8EF9-A17F79B06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65" y="2878410"/>
            <a:ext cx="4249971" cy="2765473"/>
          </a:xfrm>
          <a:prstGeom prst="rect">
            <a:avLst/>
          </a:prstGeom>
        </p:spPr>
      </p:pic>
      <p:sp>
        <p:nvSpPr>
          <p:cNvPr id="6" name="Marcador de contenido 3">
            <a:extLst>
              <a:ext uri="{FF2B5EF4-FFF2-40B4-BE49-F238E27FC236}">
                <a16:creationId xmlns:a16="http://schemas.microsoft.com/office/drawing/2014/main" id="{F156632A-79EE-4E96-A2DA-A679F19B3796}"/>
              </a:ext>
            </a:extLst>
          </p:cNvPr>
          <p:cNvSpPr txBox="1">
            <a:spLocks/>
          </p:cNvSpPr>
          <p:nvPr/>
        </p:nvSpPr>
        <p:spPr>
          <a:xfrm>
            <a:off x="4835225" y="2140514"/>
            <a:ext cx="3925817" cy="71917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07160">
              <a:buFont typeface="Arial" panose="020B0604020202020204" pitchFamily="34" charset="0"/>
              <a:buNone/>
              <a:defRPr/>
            </a:pPr>
            <a:r>
              <a:rPr lang="es-ES" altLang="es-ES" sz="1800" b="1" dirty="0">
                <a:solidFill>
                  <a:srgbClr val="313A1E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Concurso de fotografía </a:t>
            </a:r>
          </a:p>
          <a:p>
            <a:pPr marL="0" indent="0" algn="ctr" defTabSz="1007160">
              <a:buFont typeface="Arial" panose="020B0604020202020204" pitchFamily="34" charset="0"/>
              <a:buNone/>
              <a:defRPr/>
            </a:pPr>
            <a:r>
              <a:rPr lang="es-ES" altLang="es-ES" sz="1800" b="1" dirty="0">
                <a:solidFill>
                  <a:srgbClr val="313A1E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Mira tu Río</a:t>
            </a:r>
            <a:endParaRPr lang="es-ES" altLang="es-ES" sz="8000" b="1" dirty="0">
              <a:solidFill>
                <a:srgbClr val="313A1E"/>
              </a:solidFill>
              <a:latin typeface="Helvetica" panose="020B06040202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6744116-7C0D-4C4A-B28F-51884110D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225" y="3130139"/>
            <a:ext cx="4009183" cy="223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39709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1950</TotalTime>
  <Words>1222</Words>
  <Application>Microsoft Office PowerPoint</Application>
  <PresentationFormat>Presentación en pantalla (4:3)</PresentationFormat>
  <Paragraphs>138</Paragraphs>
  <Slides>29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7" baseType="lpstr">
      <vt:lpstr>Arial</vt:lpstr>
      <vt:lpstr>Calibri</vt:lpstr>
      <vt:lpstr>Calibri Light</vt:lpstr>
      <vt:lpstr>Gill Sans MT</vt:lpstr>
      <vt:lpstr>Helvetica</vt:lpstr>
      <vt:lpstr>Liberation Sans</vt:lpstr>
      <vt:lpstr>Times New Roman</vt:lpstr>
      <vt:lpstr>Tema de Office</vt:lpstr>
      <vt:lpstr>CUSTODIA LOS RÍOS DE GRANADA</vt:lpstr>
      <vt:lpstr>Presentación de PowerPoint</vt:lpstr>
      <vt:lpstr>ANTECEDENTES</vt:lpstr>
      <vt:lpstr>ANTECEDENTES</vt:lpstr>
      <vt:lpstr>ANTECEDENTES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CUSTODIA LOS RIOS 211222</dc:title>
  <dc:creator>RUIZ VALERO, MARIA CARIDAD</dc:creator>
  <cp:lastModifiedBy>ARANCHA DE LEON</cp:lastModifiedBy>
  <cp:revision>53</cp:revision>
  <dcterms:created xsi:type="dcterms:W3CDTF">2022-12-07T09:52:46Z</dcterms:created>
  <dcterms:modified xsi:type="dcterms:W3CDTF">2023-05-19T14:34:15Z</dcterms:modified>
</cp:coreProperties>
</file>